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6" r:id="rId9"/>
    <p:sldId id="263" r:id="rId10"/>
    <p:sldId id="265" r:id="rId11"/>
    <p:sldId id="290" r:id="rId12"/>
    <p:sldId id="289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7" r:id="rId32"/>
    <p:sldId id="288" r:id="rId3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84"/>
    <p:restoredTop sz="94689"/>
  </p:normalViewPr>
  <p:slideViewPr>
    <p:cSldViewPr snapToGrid="0">
      <p:cViewPr varScale="1">
        <p:scale>
          <a:sx n="155" d="100"/>
          <a:sy n="155" d="100"/>
        </p:scale>
        <p:origin x="4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title>
      <c:tx>
        <c:rich>
          <a:bodyPr rot="0"/>
          <a:lstStyle/>
          <a:p>
            <a:pPr>
              <a:defRPr sz="1400" b="0" i="0" u="none" strike="noStrike">
                <a:solidFill>
                  <a:srgbClr val="595959"/>
                </a:solidFill>
                <a:latin typeface="Calibri"/>
              </a:defRPr>
            </a:pPr>
            <a:r>
              <a:rPr lang="en-US" sz="1400" b="0" i="0" u="none" strike="noStrike">
                <a:solidFill>
                  <a:srgbClr val="595959"/>
                </a:solidFill>
                <a:latin typeface="Calibri"/>
              </a:rPr>
              <a:t>Transaction Latency</a:t>
            </a:r>
          </a:p>
        </c:rich>
      </c:tx>
      <c:layout>
        <c:manualLayout>
          <c:xMode val="edge"/>
          <c:yMode val="edge"/>
          <c:x val="0.41443600000000003"/>
          <c:y val="0"/>
          <c:w val="0.171128"/>
          <c:h val="0.11955499999999999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7.3516999999999999E-2"/>
          <c:y val="0.11955499999999999"/>
          <c:w val="0.92148300000000005"/>
          <c:h val="0.794043999999999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Latency (usec)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p50</c:v>
                </c:pt>
                <c:pt idx="1">
                  <c:v>p90</c:v>
                </c:pt>
                <c:pt idx="2">
                  <c:v>p99</c:v>
                </c:pt>
                <c:pt idx="3">
                  <c:v>p99.9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360</c:v>
                </c:pt>
                <c:pt idx="1">
                  <c:v>470</c:v>
                </c:pt>
                <c:pt idx="2">
                  <c:v>550</c:v>
                </c:pt>
                <c:pt idx="3">
                  <c:v>560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29-4672-B441-9ECC33FF81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D9D9D9"/>
            </a:solidFill>
            <a:prstDash val="solid"/>
            <a:round/>
          </a:ln>
        </c:spPr>
        <c:txPr>
          <a:bodyPr rot="0"/>
          <a:lstStyle/>
          <a:p>
            <a:pPr>
              <a:defRPr sz="1200" b="0" i="0" u="none" strike="noStrike">
                <a:solidFill>
                  <a:srgbClr val="595959"/>
                </a:solidFill>
                <a:latin typeface="Calibri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 rot="-5400000"/>
              <a:lstStyle/>
              <a:p>
                <a:pPr>
                  <a:defRPr sz="1200" b="0" i="0" u="none" strike="noStrike">
                    <a:solidFill>
                      <a:srgbClr val="595959"/>
                    </a:solidFill>
                    <a:latin typeface="Calibri"/>
                  </a:defRPr>
                </a:pPr>
                <a:r>
                  <a:rPr lang="en-US" sz="1200" b="0" i="0" u="none" strike="noStrike">
                    <a:solidFill>
                      <a:srgbClr val="595959"/>
                    </a:solidFill>
                    <a:latin typeface="Calibri"/>
                  </a:rPr>
                  <a:t>Latncy (usec)</a:t>
                </a:r>
              </a:p>
            </c:rich>
          </c:tx>
          <c:overlay val="1"/>
        </c:title>
        <c:numFmt formatCode="0" sourceLinked="0"/>
        <c:majorTickMark val="none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200" b="0" i="0" u="none" strike="noStrike">
                <a:solidFill>
                  <a:srgbClr val="595959"/>
                </a:solidFill>
                <a:latin typeface="Calibri"/>
              </a:defRPr>
            </a:pPr>
            <a:endParaRPr lang="en-US"/>
          </a:p>
        </c:txPr>
        <c:crossAx val="2094734552"/>
        <c:crosses val="autoZero"/>
        <c:crossBetween val="between"/>
        <c:majorUnit val="150"/>
        <c:minorUnit val="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9" name="Shape 4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Hao</a:t>
            </a:r>
          </a:p>
        </p:txBody>
      </p:sp>
    </p:spTree>
    <p:extLst>
      <p:ext uri="{BB962C8B-B14F-4D97-AF65-F5344CB8AC3E}">
        <p14:creationId xmlns:p14="http://schemas.microsoft.com/office/powerpoint/2010/main" val="13561399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Hao</a:t>
            </a:r>
          </a:p>
        </p:txBody>
      </p:sp>
    </p:spTree>
    <p:extLst>
      <p:ext uri="{BB962C8B-B14F-4D97-AF65-F5344CB8AC3E}">
        <p14:creationId xmlns:p14="http://schemas.microsoft.com/office/powerpoint/2010/main" val="1182497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2" name="Shape 48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Ivan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0190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Ivan</a:t>
            </a:r>
          </a:p>
        </p:txBody>
      </p:sp>
    </p:spTree>
    <p:extLst>
      <p:ext uri="{BB962C8B-B14F-4D97-AF65-F5344CB8AC3E}">
        <p14:creationId xmlns:p14="http://schemas.microsoft.com/office/powerpoint/2010/main" val="3220810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30" name="Shape 6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Lets start by looking at DT tradeoffs.</a:t>
            </a:r>
          </a:p>
          <a:p>
            <a:r>
              <a:t>They provide certain consistence and isolation, with costs to performance due to these features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41" name="Shape 6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Time or really sequencing is central to distributed system coordination.</a:t>
            </a:r>
          </a:p>
          <a:p>
            <a:r>
              <a:t>Ideal: UT. Not possible though – individual errors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74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42" name="Shape 7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a global architecture</a:t>
            </a:r>
          </a:p>
          <a:p>
            <a:pPr marL="171450" indent="-171450">
              <a:buSzPct val="100000"/>
              <a:buFont typeface="Arial"/>
              <a:buChar char="•"/>
            </a:pPr>
            <a:r>
              <a:t>Note that we have support for multiple TSO instances to achieve scalability. Clients can use timestamps from any TSO</a:t>
            </a:r>
          </a:p>
          <a:p>
            <a:pPr marL="171450" indent="-171450">
              <a:buSzPct val="100000"/>
              <a:buFont typeface="Arial"/>
              <a:buChar char="•"/>
            </a:pPr>
            <a:r>
              <a:t>CPO manages the service components and performs discovery, monitoring, load-balancing, etc. Instances use paxos </a:t>
            </a:r>
          </a:p>
          <a:p>
            <a:pPr marL="171450" indent="-171450">
              <a:buSzPct val="100000"/>
              <a:buFont typeface="Arial"/>
              <a:buChar char="•"/>
            </a:pPr>
            <a:r>
              <a:t>Persistence uses paxos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Shape 81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18" name="Shape 8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Next, I would like to talk about another central idea – maintaining immutable history</a:t>
            </a:r>
          </a:p>
          <a:p>
            <a:r>
              <a:t>To achieve this, reads allowed on committed, writes not allowed on observed, WI conflict resolution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Shape 88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87" name="Shape 8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… And the parts of a transaction: begin, reads, writes, end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Shape 95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2" name="Shape 9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 cases o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Shape 101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17" name="Shape 10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 revisit the network costs comparison, here is what we’ve achieved with Chogori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Hao</a:t>
            </a:r>
          </a:p>
        </p:txBody>
      </p:sp>
    </p:spTree>
    <p:extLst>
      <p:ext uri="{BB962C8B-B14F-4D97-AF65-F5344CB8AC3E}">
        <p14:creationId xmlns:p14="http://schemas.microsoft.com/office/powerpoint/2010/main" val="798829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Justin</a:t>
            </a:r>
          </a:p>
        </p:txBody>
      </p:sp>
    </p:spTree>
    <p:extLst>
      <p:ext uri="{BB962C8B-B14F-4D97-AF65-F5344CB8AC3E}">
        <p14:creationId xmlns:p14="http://schemas.microsoft.com/office/powerpoint/2010/main" val="2118075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Justin</a:t>
            </a:r>
          </a:p>
        </p:txBody>
      </p:sp>
    </p:spTree>
    <p:extLst>
      <p:ext uri="{BB962C8B-B14F-4D97-AF65-F5344CB8AC3E}">
        <p14:creationId xmlns:p14="http://schemas.microsoft.com/office/powerpoint/2010/main" val="3072695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Jian</a:t>
            </a:r>
          </a:p>
        </p:txBody>
      </p:sp>
    </p:spTree>
    <p:extLst>
      <p:ext uri="{BB962C8B-B14F-4D97-AF65-F5344CB8AC3E}">
        <p14:creationId xmlns:p14="http://schemas.microsoft.com/office/powerpoint/2010/main" val="468730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2" name="Shape 48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Ivan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Justin</a:t>
            </a:r>
          </a:p>
        </p:txBody>
      </p:sp>
    </p:spTree>
    <p:extLst>
      <p:ext uri="{BB962C8B-B14F-4D97-AF65-F5344CB8AC3E}">
        <p14:creationId xmlns:p14="http://schemas.microsoft.com/office/powerpoint/2010/main" val="3963448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Justin</a:t>
            </a:r>
          </a:p>
        </p:txBody>
      </p:sp>
    </p:spTree>
    <p:extLst>
      <p:ext uri="{BB962C8B-B14F-4D97-AF65-F5344CB8AC3E}">
        <p14:creationId xmlns:p14="http://schemas.microsoft.com/office/powerpoint/2010/main" val="3152895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Jian</a:t>
            </a:r>
          </a:p>
        </p:txBody>
      </p:sp>
    </p:spTree>
    <p:extLst>
      <p:ext uri="{BB962C8B-B14F-4D97-AF65-F5344CB8AC3E}">
        <p14:creationId xmlns:p14="http://schemas.microsoft.com/office/powerpoint/2010/main" val="2427371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Futurewei -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705" y="2143125"/>
            <a:ext cx="4733295" cy="4733293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716756"/>
            <a:ext cx="3172967" cy="1180382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1282010" y="2834112"/>
            <a:ext cx="7432731" cy="1203584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99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82010" y="4189988"/>
            <a:ext cx="7432731" cy="120358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5pPr>
          </a:lstStyle>
          <a:p>
            <a:r>
              <a:t>Department NameAuthor NameDate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0" name="Footer Placeholder 4"/>
          <p:cNvSpPr txBox="1"/>
          <p:nvPr/>
        </p:nvSpPr>
        <p:spPr>
          <a:xfrm>
            <a:off x="1323017" y="6386558"/>
            <a:ext cx="4023362" cy="228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defTabSz="914400">
              <a:defRPr sz="10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FUTUREWEI INTERNAL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8978" y="6232199"/>
            <a:ext cx="258623" cy="24830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Futurewei - RED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705" y="2143125"/>
            <a:ext cx="4733295" cy="47332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125" y="2143125"/>
            <a:ext cx="4714874" cy="47148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716756"/>
            <a:ext cx="3172967" cy="1180382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1282010" y="2834112"/>
            <a:ext cx="7432731" cy="1203584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11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82010" y="4189988"/>
            <a:ext cx="7432731" cy="120358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5pPr>
          </a:lstStyle>
          <a:p>
            <a:r>
              <a:t>Department NameAuthor NameDate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3" name="Footer Placeholder 4"/>
          <p:cNvSpPr txBox="1"/>
          <p:nvPr/>
        </p:nvSpPr>
        <p:spPr>
          <a:xfrm>
            <a:off x="1323017" y="6386558"/>
            <a:ext cx="4023362" cy="228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defTabSz="914400">
              <a:defRPr sz="10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FUTUREWEI INTERNAL</a:t>
            </a:r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8978" y="6232199"/>
            <a:ext cx="258623" cy="24830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Explo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6765" cy="5602267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939110" y="531862"/>
            <a:ext cx="6629402" cy="120358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Click to edit master title style</a:t>
            </a:r>
          </a:p>
        </p:txBody>
      </p:sp>
      <p:sp>
        <p:nvSpPr>
          <p:cNvPr id="12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39110" y="1887739"/>
            <a:ext cx="6629402" cy="12035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/>
            </a:lvl1pPr>
            <a:lvl2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/>
            </a:lvl2pPr>
            <a:lvl3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/>
            </a:lvl3pPr>
            <a:lvl4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/>
            </a:lvl4pPr>
            <a:lvl5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/>
            </a:lvl5pPr>
          </a:lstStyle>
          <a:p>
            <a:r>
              <a:t>Department NameAuthor NameDate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4" name="L 形 6"/>
          <p:cNvSpPr/>
          <p:nvPr/>
        </p:nvSpPr>
        <p:spPr>
          <a:xfrm rot="5400000">
            <a:off x="7853942" y="2130561"/>
            <a:ext cx="701034" cy="717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9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12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4583" y="5755287"/>
            <a:ext cx="2587424" cy="962553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Footer Placeholder 4"/>
          <p:cNvSpPr txBox="1"/>
          <p:nvPr/>
        </p:nvSpPr>
        <p:spPr>
          <a:xfrm>
            <a:off x="984830" y="6386558"/>
            <a:ext cx="4023362" cy="228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defTabSz="914400">
              <a:defRPr sz="10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FUTUREWEI INTERNAL</a:t>
            </a:r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8978" y="6232199"/>
            <a:ext cx="258623" cy="24830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Intellig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图片 13" descr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6765" cy="5602267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939110" y="531862"/>
            <a:ext cx="6629402" cy="120358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Click to edit master title style</a:t>
            </a:r>
          </a:p>
        </p:txBody>
      </p:sp>
      <p:sp>
        <p:nvSpPr>
          <p:cNvPr id="13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39110" y="1887739"/>
            <a:ext cx="4769713" cy="12035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/>
            </a:lvl1pPr>
            <a:lvl2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/>
            </a:lvl2pPr>
            <a:lvl3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/>
            </a:lvl3pPr>
            <a:lvl4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/>
            </a:lvl4pPr>
            <a:lvl5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/>
            </a:lvl5pPr>
          </a:lstStyle>
          <a:p>
            <a:r>
              <a:t>Department NameAuthor NameDate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7" name="L 形 6"/>
          <p:cNvSpPr/>
          <p:nvPr/>
        </p:nvSpPr>
        <p:spPr>
          <a:xfrm rot="5400000">
            <a:off x="5810958" y="2631949"/>
            <a:ext cx="701034" cy="717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9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138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4583" y="5755287"/>
            <a:ext cx="2587424" cy="962553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Footer Placeholder 4"/>
          <p:cNvSpPr txBox="1"/>
          <p:nvPr/>
        </p:nvSpPr>
        <p:spPr>
          <a:xfrm>
            <a:off x="984830" y="6386558"/>
            <a:ext cx="4023362" cy="228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defTabSz="914400">
              <a:defRPr sz="10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FUTUREWEI INTERNAL</a:t>
            </a:r>
          </a:p>
        </p:txBody>
      </p:sp>
      <p:sp>
        <p:nvSpPr>
          <p:cNvPr id="1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8978" y="6232199"/>
            <a:ext cx="258623" cy="24830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Bea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图片 3" descr="图片 3"/>
          <p:cNvPicPr>
            <a:picLocks noChangeAspect="1"/>
          </p:cNvPicPr>
          <p:nvPr/>
        </p:nvPicPr>
        <p:blipFill>
          <a:blip r:embed="rId2"/>
          <a:srcRect t="4232" b="14078"/>
          <a:stretch>
            <a:fillRect/>
          </a:stretch>
        </p:blipFill>
        <p:spPr>
          <a:xfrm>
            <a:off x="0" y="0"/>
            <a:ext cx="12196996" cy="5602265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Title Text"/>
          <p:cNvSpPr txBox="1">
            <a:spLocks noGrp="1"/>
          </p:cNvSpPr>
          <p:nvPr>
            <p:ph type="title"/>
          </p:nvPr>
        </p:nvSpPr>
        <p:spPr>
          <a:xfrm>
            <a:off x="939110" y="531862"/>
            <a:ext cx="6629402" cy="1203584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44546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9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39110" y="1887739"/>
            <a:ext cx="6629402" cy="12035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44546A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44546A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44546A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44546A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44546A"/>
                </a:solidFill>
              </a:defRPr>
            </a:lvl5pPr>
          </a:lstStyle>
          <a:p>
            <a:r>
              <a:t>Department NameAuthor NameDate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50" name="L 形 6"/>
          <p:cNvSpPr/>
          <p:nvPr/>
        </p:nvSpPr>
        <p:spPr>
          <a:xfrm rot="5400000">
            <a:off x="7853942" y="2130561"/>
            <a:ext cx="701034" cy="717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9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151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4583" y="5755287"/>
            <a:ext cx="2587424" cy="962553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Footer Placeholder 4"/>
          <p:cNvSpPr txBox="1"/>
          <p:nvPr/>
        </p:nvSpPr>
        <p:spPr>
          <a:xfrm>
            <a:off x="984830" y="6386558"/>
            <a:ext cx="4023362" cy="228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defTabSz="914400">
              <a:defRPr sz="10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FUTUREWEI INTERNAL</a:t>
            </a:r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8978" y="6232199"/>
            <a:ext cx="258623" cy="24830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Inno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6765" cy="5602267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939110" y="531862"/>
            <a:ext cx="6087767" cy="1203584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44546A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16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39110" y="1887739"/>
            <a:ext cx="4909756" cy="12035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44546A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44546A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44546A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44546A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44546A"/>
                </a:solidFill>
              </a:defRPr>
            </a:lvl5pPr>
          </a:lstStyle>
          <a:p>
            <a:r>
              <a:t>Department NameAuthor NameDate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63" name="L 形 6"/>
          <p:cNvSpPr/>
          <p:nvPr/>
        </p:nvSpPr>
        <p:spPr>
          <a:xfrm rot="5400000">
            <a:off x="6008666" y="2381835"/>
            <a:ext cx="701034" cy="717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9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164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4583" y="5755287"/>
            <a:ext cx="2587424" cy="962553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Footer Placeholder 4"/>
          <p:cNvSpPr txBox="1"/>
          <p:nvPr/>
        </p:nvSpPr>
        <p:spPr>
          <a:xfrm>
            <a:off x="984830" y="6386558"/>
            <a:ext cx="4023362" cy="228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defTabSz="914400">
              <a:defRPr sz="10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FUTUREWEI INTERNAL</a:t>
            </a:r>
          </a:p>
        </p:txBody>
      </p:sp>
      <p:sp>
        <p:nvSpPr>
          <p:cNvPr id="1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8978" y="6232199"/>
            <a:ext cx="258623" cy="24830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L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图片 9" descr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05" y="0"/>
            <a:ext cx="12201068" cy="5602262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939110" y="531862"/>
            <a:ext cx="6629402" cy="1203584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44546A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17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39110" y="1887739"/>
            <a:ext cx="6629402" cy="12035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44546A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44546A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44546A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44546A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44546A"/>
                </a:solidFill>
              </a:defRPr>
            </a:lvl5pPr>
          </a:lstStyle>
          <a:p>
            <a:r>
              <a:t>Department NameAuthor NameDate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76" name="L 形 7"/>
          <p:cNvSpPr/>
          <p:nvPr/>
        </p:nvSpPr>
        <p:spPr>
          <a:xfrm rot="10800000">
            <a:off x="10502896" y="1522948"/>
            <a:ext cx="717938" cy="7010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43" y="0"/>
                </a:lnTo>
                <a:lnTo>
                  <a:pt x="643" y="20900"/>
                </a:lnTo>
                <a:lnTo>
                  <a:pt x="21600" y="2090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9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177" name="Picture 11" descr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4583" y="5755287"/>
            <a:ext cx="2587424" cy="962553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Footer Placeholder 4"/>
          <p:cNvSpPr txBox="1"/>
          <p:nvPr/>
        </p:nvSpPr>
        <p:spPr>
          <a:xfrm>
            <a:off x="984830" y="6386558"/>
            <a:ext cx="4023362" cy="228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defTabSz="914400">
              <a:defRPr sz="10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FUTUREWEI INTERNAL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8978" y="6232199"/>
            <a:ext cx="258623" cy="24830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Asc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图片 3" descr="图片 3"/>
          <p:cNvPicPr>
            <a:picLocks noChangeAspect="1"/>
          </p:cNvPicPr>
          <p:nvPr/>
        </p:nvPicPr>
        <p:blipFill>
          <a:blip r:embed="rId2"/>
          <a:srcRect t="13823" r="2033" b="5607"/>
          <a:stretch>
            <a:fillRect/>
          </a:stretch>
        </p:blipFill>
        <p:spPr>
          <a:xfrm>
            <a:off x="-1" y="-36207"/>
            <a:ext cx="12196767" cy="5638472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939110" y="531862"/>
            <a:ext cx="6629402" cy="120358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Click to edit master title style</a:t>
            </a:r>
          </a:p>
        </p:txBody>
      </p:sp>
      <p:sp>
        <p:nvSpPr>
          <p:cNvPr id="18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39110" y="1887739"/>
            <a:ext cx="6629402" cy="12035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/>
            </a:lvl1pPr>
            <a:lvl2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/>
            </a:lvl2pPr>
            <a:lvl3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/>
            </a:lvl3pPr>
            <a:lvl4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/>
            </a:lvl4pPr>
            <a:lvl5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/>
            </a:lvl5pPr>
          </a:lstStyle>
          <a:p>
            <a:r>
              <a:t>Department NameAuthor NameDate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89" name="L 形 6"/>
          <p:cNvSpPr/>
          <p:nvPr/>
        </p:nvSpPr>
        <p:spPr>
          <a:xfrm rot="5400000">
            <a:off x="7853942" y="1726993"/>
            <a:ext cx="701034" cy="717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9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190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4583" y="5755287"/>
            <a:ext cx="2587424" cy="962553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Footer Placeholder 4"/>
          <p:cNvSpPr txBox="1"/>
          <p:nvPr/>
        </p:nvSpPr>
        <p:spPr>
          <a:xfrm>
            <a:off x="984830" y="6386558"/>
            <a:ext cx="4023362" cy="228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defTabSz="914400">
              <a:defRPr sz="10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FUTUREWEI INTERNAL</a:t>
            </a:r>
          </a:p>
        </p:txBody>
      </p:sp>
      <p:sp>
        <p:nvSpPr>
          <p:cNvPr id="1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8978" y="6232199"/>
            <a:ext cx="258623" cy="24830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8978" y="6232199"/>
            <a:ext cx="258623" cy="24830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Google Shape;53;p10" descr="Google Shape;53;p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Google Shape;54;p10"/>
          <p:cNvSpPr/>
          <p:nvPr/>
        </p:nvSpPr>
        <p:spPr>
          <a:xfrm>
            <a:off x="2054" y="-8837"/>
            <a:ext cx="12192003" cy="6858001"/>
          </a:xfrm>
          <a:prstGeom prst="rect">
            <a:avLst/>
          </a:prstGeom>
          <a:solidFill>
            <a:srgbClr val="FFFFFF">
              <a:alpha val="28627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210" name="Google Shape;56;p10"/>
          <p:cNvSpPr txBox="1"/>
          <p:nvPr/>
        </p:nvSpPr>
        <p:spPr>
          <a:xfrm>
            <a:off x="672808" y="1332617"/>
            <a:ext cx="10875131" cy="621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0932" tIns="60932" rIns="60932" bIns="60932">
            <a:spAutoFit/>
          </a:bodyPr>
          <a:lstStyle>
            <a:lvl1pPr>
              <a:lnSpc>
                <a:spcPct val="90000"/>
              </a:lnSpc>
              <a:defRPr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br/>
            <a:endParaRPr/>
          </a:p>
        </p:txBody>
      </p:sp>
      <p:sp>
        <p:nvSpPr>
          <p:cNvPr id="2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9537" y="514557"/>
            <a:ext cx="10736448" cy="607810"/>
          </a:xfrm>
          <a:prstGeom prst="rect">
            <a:avLst/>
          </a:prstGeom>
        </p:spPr>
        <p:txBody>
          <a:bodyPr lIns="0" tIns="0" rIns="0" bIns="0"/>
          <a:lstStyle>
            <a:lvl1pPr marL="457189" indent="-457189" defTabSz="1219168">
              <a:lnSpc>
                <a:spcPct val="110000"/>
              </a:lnSpc>
              <a:spcBef>
                <a:spcPts val="0"/>
              </a:spcBef>
              <a:buSzTx/>
              <a:buFontTx/>
              <a:buNone/>
              <a:defRPr sz="3200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189" indent="0" defTabSz="1219168">
              <a:lnSpc>
                <a:spcPct val="110000"/>
              </a:lnSpc>
              <a:spcBef>
                <a:spcPts val="0"/>
              </a:spcBef>
              <a:buSzTx/>
              <a:buFontTx/>
              <a:buNone/>
              <a:defRPr sz="3200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457189" indent="0" defTabSz="1219168">
              <a:lnSpc>
                <a:spcPct val="110000"/>
              </a:lnSpc>
              <a:spcBef>
                <a:spcPts val="0"/>
              </a:spcBef>
              <a:buSzTx/>
              <a:buFontTx/>
              <a:buNone/>
              <a:defRPr sz="3200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457189" indent="0" defTabSz="1219168">
              <a:lnSpc>
                <a:spcPct val="110000"/>
              </a:lnSpc>
              <a:spcBef>
                <a:spcPts val="0"/>
              </a:spcBef>
              <a:buSzTx/>
              <a:buFontTx/>
              <a:buNone/>
              <a:defRPr sz="3200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457189" indent="0" defTabSz="1219168">
              <a:lnSpc>
                <a:spcPct val="110000"/>
              </a:lnSpc>
              <a:spcBef>
                <a:spcPts val="0"/>
              </a:spcBef>
              <a:buSzTx/>
              <a:buFontTx/>
              <a:buNone/>
              <a:defRPr sz="3200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2" name="Google Shape;58;p10"/>
          <p:cNvSpPr txBox="1">
            <a:spLocks noGrp="1"/>
          </p:cNvSpPr>
          <p:nvPr>
            <p:ph type="body" idx="13"/>
          </p:nvPr>
        </p:nvSpPr>
        <p:spPr>
          <a:xfrm>
            <a:off x="736619" y="1525770"/>
            <a:ext cx="10729367" cy="4278687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5486" y="6406964"/>
            <a:ext cx="153963" cy="135546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5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0">
              <a:buSzTx/>
              <a:buFontTx/>
              <a:buNone/>
              <a:defRPr sz="2400" b="1"/>
            </a:lvl2pPr>
            <a:lvl3pPr marL="0" indent="0">
              <a:buSzTx/>
              <a:buFontTx/>
              <a:buNone/>
              <a:defRPr sz="2400" b="1"/>
            </a:lvl3pPr>
            <a:lvl4pPr marL="0" indent="0">
              <a:buSzTx/>
              <a:buFontTx/>
              <a:buNone/>
              <a:defRPr sz="2400" b="1"/>
            </a:lvl4pPr>
            <a:lvl5pPr marL="0" indent="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2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28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3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6" y="2057400"/>
            <a:ext cx="3932241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292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Futurewei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99" y="714596"/>
            <a:ext cx="3172967" cy="11803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705" y="2143125"/>
            <a:ext cx="4733295" cy="4733293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1282010" y="2827209"/>
            <a:ext cx="7432731" cy="1203582"/>
          </a:xfrm>
          <a:prstGeom prst="rect">
            <a:avLst/>
          </a:prstGeom>
        </p:spPr>
        <p:txBody>
          <a:bodyPr anchor="b"/>
          <a:lstStyle/>
          <a:p>
            <a:r>
              <a:t>Click to edit master title style</a:t>
            </a:r>
          </a:p>
        </p:txBody>
      </p:sp>
      <p:sp>
        <p:nvSpPr>
          <p:cNvPr id="30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82010" y="4183083"/>
            <a:ext cx="7432731" cy="120358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/>
            </a:lvl1pPr>
            <a:lvl2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/>
            </a:lvl2pPr>
            <a:lvl3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/>
            </a:lvl3pPr>
            <a:lvl4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/>
            </a:lvl4pPr>
            <a:lvl5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/>
            </a:lvl5pPr>
          </a:lstStyle>
          <a:p>
            <a:r>
              <a:t>Department NameAuthor NameDate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05" name="Footer Placeholder 4"/>
          <p:cNvSpPr txBox="1"/>
          <p:nvPr/>
        </p:nvSpPr>
        <p:spPr>
          <a:xfrm>
            <a:off x="1323017" y="6386558"/>
            <a:ext cx="4023362" cy="228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defTabSz="914400">
              <a:defRPr sz="10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FUTUREWEI INTERNAL</a:t>
            </a:r>
          </a:p>
        </p:txBody>
      </p:sp>
      <p:sp>
        <p:nvSpPr>
          <p:cNvPr id="3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8978" y="6232199"/>
            <a:ext cx="258623" cy="24830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Futurewei - WHITE 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99" y="714596"/>
            <a:ext cx="3172967" cy="11803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705" y="2143125"/>
            <a:ext cx="4733295" cy="4733293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1282010" y="2827209"/>
            <a:ext cx="7432731" cy="1203582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31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82010" y="4183083"/>
            <a:ext cx="7432731" cy="120358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80808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808080"/>
                </a:solidFill>
              </a:defRPr>
            </a:lvl5pPr>
          </a:lstStyle>
          <a:p>
            <a:r>
              <a:t>Department NameAuthor NameDate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17" name="Footer Placeholder 4"/>
          <p:cNvSpPr txBox="1"/>
          <p:nvPr/>
        </p:nvSpPr>
        <p:spPr>
          <a:xfrm>
            <a:off x="1323017" y="6386558"/>
            <a:ext cx="4023362" cy="228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defTabSz="914400">
              <a:defRPr sz="10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FUTUREWEI INTERNAL</a:t>
            </a:r>
          </a:p>
        </p:txBody>
      </p:sp>
      <p:sp>
        <p:nvSpPr>
          <p:cNvPr id="3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8978" y="6232199"/>
            <a:ext cx="258623" cy="24830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Futurewei -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705" y="2143125"/>
            <a:ext cx="4733295" cy="473329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716756"/>
            <a:ext cx="3172967" cy="1180382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1282010" y="2834112"/>
            <a:ext cx="7432731" cy="1203584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32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82010" y="4189988"/>
            <a:ext cx="7432731" cy="120358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5pPr>
          </a:lstStyle>
          <a:p>
            <a:r>
              <a:t>Department NameAuthor NameDate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29" name="Footer Placeholder 4"/>
          <p:cNvSpPr txBox="1"/>
          <p:nvPr/>
        </p:nvSpPr>
        <p:spPr>
          <a:xfrm>
            <a:off x="1323017" y="6386558"/>
            <a:ext cx="4023362" cy="228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defTabSz="914400">
              <a:defRPr sz="10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FUTUREWEI INTERNAL</a:t>
            </a:r>
          </a:p>
        </p:txBody>
      </p:sp>
      <p:sp>
        <p:nvSpPr>
          <p:cNvPr id="3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8978" y="6232199"/>
            <a:ext cx="258623" cy="24830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Futurewei - RED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705" y="2143125"/>
            <a:ext cx="4733295" cy="473329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125" y="2143125"/>
            <a:ext cx="4714874" cy="471487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716756"/>
            <a:ext cx="3172967" cy="1180382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1282010" y="2834112"/>
            <a:ext cx="7432731" cy="1203584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34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82010" y="4189988"/>
            <a:ext cx="7432731" cy="120358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5pPr>
          </a:lstStyle>
          <a:p>
            <a:r>
              <a:t>Department NameAuthor NameDate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42" name="Footer Placeholder 4"/>
          <p:cNvSpPr txBox="1"/>
          <p:nvPr/>
        </p:nvSpPr>
        <p:spPr>
          <a:xfrm>
            <a:off x="1323017" y="6386558"/>
            <a:ext cx="4023362" cy="228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defTabSz="914400">
              <a:defRPr sz="10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FUTUREWEI INTERNAL</a:t>
            </a:r>
          </a:p>
        </p:txBody>
      </p:sp>
      <p:sp>
        <p:nvSpPr>
          <p:cNvPr id="3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8978" y="6232199"/>
            <a:ext cx="258623" cy="24830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Explo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6765" cy="5602267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939110" y="531862"/>
            <a:ext cx="6629402" cy="120358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Click to edit master title style</a:t>
            </a:r>
          </a:p>
        </p:txBody>
      </p:sp>
      <p:sp>
        <p:nvSpPr>
          <p:cNvPr id="35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39110" y="1887739"/>
            <a:ext cx="6629402" cy="12035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/>
            </a:lvl1pPr>
            <a:lvl2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/>
            </a:lvl2pPr>
            <a:lvl3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/>
            </a:lvl3pPr>
            <a:lvl4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/>
            </a:lvl4pPr>
            <a:lvl5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/>
            </a:lvl5pPr>
          </a:lstStyle>
          <a:p>
            <a:r>
              <a:t>Department NameAuthor NameDate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3" name="L 形 6"/>
          <p:cNvSpPr/>
          <p:nvPr/>
        </p:nvSpPr>
        <p:spPr>
          <a:xfrm rot="5400000">
            <a:off x="7853942" y="2130561"/>
            <a:ext cx="701034" cy="717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9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354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4583" y="5755287"/>
            <a:ext cx="2587424" cy="962553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Footer Placeholder 4"/>
          <p:cNvSpPr txBox="1"/>
          <p:nvPr/>
        </p:nvSpPr>
        <p:spPr>
          <a:xfrm>
            <a:off x="984830" y="6386558"/>
            <a:ext cx="4023362" cy="228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defTabSz="914400">
              <a:defRPr sz="10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FUTUREWEI INTERNAL</a:t>
            </a:r>
          </a:p>
        </p:txBody>
      </p:sp>
      <p:sp>
        <p:nvSpPr>
          <p:cNvPr id="3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8978" y="6232199"/>
            <a:ext cx="258623" cy="24830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Intellig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图片 13" descr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6765" cy="5602267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939110" y="531862"/>
            <a:ext cx="6629402" cy="120358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Click to edit master title style</a:t>
            </a:r>
          </a:p>
        </p:txBody>
      </p:sp>
      <p:sp>
        <p:nvSpPr>
          <p:cNvPr id="36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39110" y="1887739"/>
            <a:ext cx="4769713" cy="12035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/>
            </a:lvl1pPr>
            <a:lvl2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/>
            </a:lvl2pPr>
            <a:lvl3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/>
            </a:lvl3pPr>
            <a:lvl4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/>
            </a:lvl4pPr>
            <a:lvl5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/>
            </a:lvl5pPr>
          </a:lstStyle>
          <a:p>
            <a:r>
              <a:t>Department NameAuthor NameDate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66" name="L 形 6"/>
          <p:cNvSpPr/>
          <p:nvPr/>
        </p:nvSpPr>
        <p:spPr>
          <a:xfrm rot="5400000">
            <a:off x="5810958" y="2631949"/>
            <a:ext cx="701034" cy="717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9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367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4583" y="5755287"/>
            <a:ext cx="2587424" cy="962553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Footer Placeholder 4"/>
          <p:cNvSpPr txBox="1"/>
          <p:nvPr/>
        </p:nvSpPr>
        <p:spPr>
          <a:xfrm>
            <a:off x="984830" y="6386558"/>
            <a:ext cx="4023362" cy="228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defTabSz="914400">
              <a:defRPr sz="10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FUTUREWEI INTERNAL</a:t>
            </a:r>
          </a:p>
        </p:txBody>
      </p:sp>
      <p:sp>
        <p:nvSpPr>
          <p:cNvPr id="3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8978" y="6232199"/>
            <a:ext cx="258623" cy="24830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Bea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图片 3" descr="图片 3"/>
          <p:cNvPicPr>
            <a:picLocks noChangeAspect="1"/>
          </p:cNvPicPr>
          <p:nvPr/>
        </p:nvPicPr>
        <p:blipFill>
          <a:blip r:embed="rId2"/>
          <a:srcRect t="4232" b="14078"/>
          <a:stretch>
            <a:fillRect/>
          </a:stretch>
        </p:blipFill>
        <p:spPr>
          <a:xfrm>
            <a:off x="0" y="0"/>
            <a:ext cx="12196996" cy="5602265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Title Text"/>
          <p:cNvSpPr txBox="1">
            <a:spLocks noGrp="1"/>
          </p:cNvSpPr>
          <p:nvPr>
            <p:ph type="title"/>
          </p:nvPr>
        </p:nvSpPr>
        <p:spPr>
          <a:xfrm>
            <a:off x="939110" y="531862"/>
            <a:ext cx="6629402" cy="1203584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44546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7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39110" y="1887739"/>
            <a:ext cx="6629402" cy="12035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44546A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44546A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44546A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44546A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44546A"/>
                </a:solidFill>
              </a:defRPr>
            </a:lvl5pPr>
          </a:lstStyle>
          <a:p>
            <a:r>
              <a:t>Department NameAuthor NameDate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79" name="L 形 6"/>
          <p:cNvSpPr/>
          <p:nvPr/>
        </p:nvSpPr>
        <p:spPr>
          <a:xfrm rot="5400000">
            <a:off x="7853942" y="2130561"/>
            <a:ext cx="701034" cy="717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9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38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4583" y="5755287"/>
            <a:ext cx="2587424" cy="962553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Footer Placeholder 4"/>
          <p:cNvSpPr txBox="1"/>
          <p:nvPr/>
        </p:nvSpPr>
        <p:spPr>
          <a:xfrm>
            <a:off x="984830" y="6386558"/>
            <a:ext cx="4023362" cy="228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defTabSz="914400">
              <a:defRPr sz="10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FUTUREWEI INTERNAL</a:t>
            </a:r>
          </a:p>
        </p:txBody>
      </p:sp>
      <p:sp>
        <p:nvSpPr>
          <p:cNvPr id="3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8978" y="6232199"/>
            <a:ext cx="258623" cy="24830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Inno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6765" cy="5602267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939110" y="531862"/>
            <a:ext cx="6087767" cy="1203584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44546A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39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39110" y="1887739"/>
            <a:ext cx="4909756" cy="12035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44546A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44546A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44546A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44546A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44546A"/>
                </a:solidFill>
              </a:defRPr>
            </a:lvl5pPr>
          </a:lstStyle>
          <a:p>
            <a:r>
              <a:t>Department NameAuthor NameDate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92" name="L 形 6"/>
          <p:cNvSpPr/>
          <p:nvPr/>
        </p:nvSpPr>
        <p:spPr>
          <a:xfrm rot="5400000">
            <a:off x="6008666" y="2381835"/>
            <a:ext cx="701034" cy="717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9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393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4583" y="5755287"/>
            <a:ext cx="2587424" cy="962553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Footer Placeholder 4"/>
          <p:cNvSpPr txBox="1"/>
          <p:nvPr/>
        </p:nvSpPr>
        <p:spPr>
          <a:xfrm>
            <a:off x="984830" y="6386558"/>
            <a:ext cx="4023362" cy="228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defTabSz="914400">
              <a:defRPr sz="10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FUTUREWEI INTERNAL</a:t>
            </a:r>
          </a:p>
        </p:txBody>
      </p:sp>
      <p:sp>
        <p:nvSpPr>
          <p:cNvPr id="3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8978" y="6232199"/>
            <a:ext cx="258623" cy="24830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L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图片 9" descr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05" y="0"/>
            <a:ext cx="12201068" cy="5602262"/>
          </a:xfrm>
          <a:prstGeom prst="rect">
            <a:avLst/>
          </a:prstGeom>
          <a:ln w="12700">
            <a:miter lim="400000"/>
          </a:ln>
        </p:spPr>
      </p:pic>
      <p:sp>
        <p:nvSpPr>
          <p:cNvPr id="403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939110" y="531862"/>
            <a:ext cx="6629402" cy="1203584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44546A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40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39110" y="1887739"/>
            <a:ext cx="6629402" cy="12035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44546A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44546A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44546A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44546A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44546A"/>
                </a:solidFill>
              </a:defRPr>
            </a:lvl5pPr>
          </a:lstStyle>
          <a:p>
            <a:r>
              <a:t>Department NameAuthor NameDate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05" name="L 形 7"/>
          <p:cNvSpPr/>
          <p:nvPr/>
        </p:nvSpPr>
        <p:spPr>
          <a:xfrm rot="10800000">
            <a:off x="10502896" y="1522948"/>
            <a:ext cx="717938" cy="7010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43" y="0"/>
                </a:lnTo>
                <a:lnTo>
                  <a:pt x="643" y="20900"/>
                </a:lnTo>
                <a:lnTo>
                  <a:pt x="21600" y="2090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9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406" name="Picture 11" descr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4583" y="5755287"/>
            <a:ext cx="2587424" cy="962553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Footer Placeholder 4"/>
          <p:cNvSpPr txBox="1"/>
          <p:nvPr/>
        </p:nvSpPr>
        <p:spPr>
          <a:xfrm>
            <a:off x="984830" y="6386558"/>
            <a:ext cx="4023362" cy="228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defTabSz="914400">
              <a:defRPr sz="10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FUTUREWEI INTERNAL</a:t>
            </a:r>
          </a:p>
        </p:txBody>
      </p:sp>
      <p:sp>
        <p:nvSpPr>
          <p:cNvPr id="4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8978" y="6232199"/>
            <a:ext cx="258623" cy="24830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Asc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图片 3" descr="图片 3"/>
          <p:cNvPicPr>
            <a:picLocks noChangeAspect="1"/>
          </p:cNvPicPr>
          <p:nvPr/>
        </p:nvPicPr>
        <p:blipFill>
          <a:blip r:embed="rId2"/>
          <a:srcRect t="13823" r="2033" b="5607"/>
          <a:stretch>
            <a:fillRect/>
          </a:stretch>
        </p:blipFill>
        <p:spPr>
          <a:xfrm>
            <a:off x="-1" y="-36207"/>
            <a:ext cx="12196767" cy="5638472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939110" y="531862"/>
            <a:ext cx="6629402" cy="120358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Click to edit master title style</a:t>
            </a:r>
          </a:p>
        </p:txBody>
      </p:sp>
      <p:sp>
        <p:nvSpPr>
          <p:cNvPr id="41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39110" y="1887739"/>
            <a:ext cx="6629402" cy="12035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/>
            </a:lvl1pPr>
            <a:lvl2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/>
            </a:lvl2pPr>
            <a:lvl3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/>
            </a:lvl3pPr>
            <a:lvl4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/>
            </a:lvl4pPr>
            <a:lvl5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/>
            </a:lvl5pPr>
          </a:lstStyle>
          <a:p>
            <a:r>
              <a:t>Department NameAuthor NameDate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18" name="L 形 6"/>
          <p:cNvSpPr/>
          <p:nvPr/>
        </p:nvSpPr>
        <p:spPr>
          <a:xfrm rot="5400000">
            <a:off x="7853942" y="1726993"/>
            <a:ext cx="701034" cy="717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9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419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4583" y="5755287"/>
            <a:ext cx="2587424" cy="962553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Footer Placeholder 4"/>
          <p:cNvSpPr txBox="1"/>
          <p:nvPr/>
        </p:nvSpPr>
        <p:spPr>
          <a:xfrm>
            <a:off x="984830" y="6386558"/>
            <a:ext cx="4023362" cy="228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defTabSz="914400">
              <a:defRPr sz="10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FUTUREWEI INTERNAL</a:t>
            </a:r>
          </a:p>
        </p:txBody>
      </p:sp>
      <p:sp>
        <p:nvSpPr>
          <p:cNvPr id="4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8978" y="6232199"/>
            <a:ext cx="258623" cy="24830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- Futurewei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99" y="714596"/>
            <a:ext cx="3172967" cy="118038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9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705" y="2143125"/>
            <a:ext cx="4733295" cy="4733293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1282010" y="2827209"/>
            <a:ext cx="7432731" cy="1203582"/>
          </a:xfrm>
          <a:prstGeom prst="rect">
            <a:avLst/>
          </a:prstGeom>
        </p:spPr>
        <p:txBody>
          <a:bodyPr anchor="b"/>
          <a:lstStyle/>
          <a:p>
            <a:r>
              <a:t>Click to edit master title style</a:t>
            </a:r>
          </a:p>
        </p:txBody>
      </p:sp>
      <p:sp>
        <p:nvSpPr>
          <p:cNvPr id="43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82010" y="4183083"/>
            <a:ext cx="7432731" cy="120358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/>
            </a:lvl1pPr>
            <a:lvl2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/>
            </a:lvl2pPr>
            <a:lvl3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/>
            </a:lvl3pPr>
            <a:lvl4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/>
            </a:lvl4pPr>
            <a:lvl5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/>
            </a:lvl5pPr>
          </a:lstStyle>
          <a:p>
            <a:r>
              <a:t>Department NameAuthor NameDate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32" name="Footer Placeholder 4"/>
          <p:cNvSpPr txBox="1"/>
          <p:nvPr/>
        </p:nvSpPr>
        <p:spPr>
          <a:xfrm>
            <a:off x="1323017" y="6386558"/>
            <a:ext cx="4023362" cy="228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defTabSz="914400">
              <a:defRPr sz="10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FUTUREWEI INTERNAL</a:t>
            </a:r>
          </a:p>
        </p:txBody>
      </p:sp>
      <p:sp>
        <p:nvSpPr>
          <p:cNvPr id="4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8978" y="6232199"/>
            <a:ext cx="258623" cy="24830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912771" y="1154489"/>
            <a:ext cx="9990717" cy="778876"/>
          </a:xfrm>
          <a:prstGeom prst="rect">
            <a:avLst/>
          </a:prstGeom>
        </p:spPr>
        <p:txBody>
          <a:bodyPr/>
          <a:lstStyle>
            <a:lvl1pPr defTabSz="1082870">
              <a:lnSpc>
                <a:spcPct val="100000"/>
              </a:lnSpc>
              <a:defRPr sz="3100">
                <a:solidFill>
                  <a:srgbClr val="595959"/>
                </a:solidFill>
              </a:defRPr>
            </a:lvl1pPr>
          </a:lstStyle>
          <a:p>
            <a:r>
              <a:t>幻灯片标题</a:t>
            </a:r>
          </a:p>
        </p:txBody>
      </p:sp>
      <p:sp>
        <p:nvSpPr>
          <p:cNvPr id="441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912771" y="2133157"/>
            <a:ext cx="9990717" cy="4096643"/>
          </a:xfrm>
          <a:prstGeom prst="rect">
            <a:avLst/>
          </a:prstGeom>
        </p:spPr>
        <p:txBody>
          <a:bodyPr/>
          <a:lstStyle>
            <a:lvl1pPr marL="0" indent="0" defTabSz="108287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100">
                <a:solidFill>
                  <a:srgbClr val="595959"/>
                </a:solidFill>
              </a:defRPr>
            </a:lvl1pPr>
            <a:lvl2pPr marL="0" indent="0" defTabSz="108287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100">
                <a:solidFill>
                  <a:srgbClr val="595959"/>
                </a:solidFill>
              </a:defRPr>
            </a:lvl2pPr>
            <a:lvl3pPr marL="0" indent="0" defTabSz="108287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100">
                <a:solidFill>
                  <a:srgbClr val="595959"/>
                </a:solidFill>
              </a:defRPr>
            </a:lvl3pPr>
            <a:lvl4pPr marL="0" indent="0" defTabSz="108287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100">
                <a:solidFill>
                  <a:srgbClr val="595959"/>
                </a:solidFill>
              </a:defRPr>
            </a:lvl4pPr>
            <a:lvl5pPr marL="0" indent="0" defTabSz="108287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100">
                <a:solidFill>
                  <a:srgbClr val="595959"/>
                </a:solidFill>
              </a:defRPr>
            </a:lvl5pPr>
          </a:lstStyle>
          <a:p>
            <a:r>
              <a:t>本区域常规黑体24-32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8978" y="6232199"/>
            <a:ext cx="258623" cy="24830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0">
              <a:buSzTx/>
              <a:buFontTx/>
              <a:buNone/>
              <a:defRPr sz="2400" b="1"/>
            </a:lvl2pPr>
            <a:lvl3pPr marL="0" indent="0">
              <a:buSzTx/>
              <a:buFontTx/>
              <a:buNone/>
              <a:defRPr sz="2400" b="1"/>
            </a:lvl3pPr>
            <a:lvl4pPr marL="0" indent="0">
              <a:buSzTx/>
              <a:buFontTx/>
              <a:buNone/>
              <a:defRPr sz="2400" b="1"/>
            </a:lvl4pPr>
            <a:lvl5pPr marL="0" indent="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6" y="2057400"/>
            <a:ext cx="3932241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7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tif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Rounded Rectangle 7"/>
          <p:cNvGrpSpPr/>
          <p:nvPr/>
        </p:nvGrpSpPr>
        <p:grpSpPr>
          <a:xfrm>
            <a:off x="637672" y="6360697"/>
            <a:ext cx="10395289" cy="388431"/>
            <a:chOff x="-1" y="0"/>
            <a:chExt cx="10395288" cy="388430"/>
          </a:xfrm>
        </p:grpSpPr>
        <p:sp>
          <p:nvSpPr>
            <p:cNvPr id="2" name="Rounded Rectangle"/>
            <p:cNvSpPr/>
            <p:nvPr/>
          </p:nvSpPr>
          <p:spPr>
            <a:xfrm>
              <a:off x="-1" y="0"/>
              <a:ext cx="10395288" cy="388430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002060"/>
                </a:gs>
                <a:gs pos="50000">
                  <a:srgbClr val="2E75B6"/>
                </a:gs>
                <a:gs pos="100000">
                  <a:srgbClr val="FFFFFF"/>
                </a:gs>
              </a:gsLst>
              <a:lin ang="10800000" scaled="0"/>
            </a:gra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3" name="Chogori Distributed Transactional Platform, SIGMOD 2020"/>
            <p:cNvSpPr txBox="1"/>
            <p:nvPr/>
          </p:nvSpPr>
          <p:spPr>
            <a:xfrm>
              <a:off x="64679" y="9549"/>
              <a:ext cx="10265927" cy="369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dirty="0" err="1"/>
                <a:t>Chogori</a:t>
              </a:r>
              <a:r>
                <a:rPr dirty="0"/>
                <a:t> Distributed Transactional </a:t>
              </a:r>
              <a:r>
                <a:rPr b="1" dirty="0"/>
                <a:t>Platform, 2020 </a:t>
              </a:r>
            </a:p>
          </p:txBody>
        </p:sp>
      </p:grpSp>
      <p:pic>
        <p:nvPicPr>
          <p:cNvPr id="5" name="Picture 9" descr="Picture 9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38200" y="6402070"/>
            <a:ext cx="1576472" cy="343979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7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8" y="6414761"/>
            <a:ext cx="258623" cy="248303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uturewei-cloud/chogori-platform" TargetMode="External"/><Relationship Id="rId2" Type="http://schemas.openxmlformats.org/officeDocument/2006/relationships/hyperlink" Target="https://groups.google.com/forum/#!forum/chogori-dev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ivan.avramov@futurewei.com" TargetMode="External"/><Relationship Id="rId5" Type="http://schemas.openxmlformats.org/officeDocument/2006/relationships/hyperlink" Target="mailto:justin.funston@futurewei.com" TargetMode="External"/><Relationship Id="rId4" Type="http://schemas.openxmlformats.org/officeDocument/2006/relationships/hyperlink" Target="mailto:jerry.feng@futurewei.com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_zYYF3-iSo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jepsen.io/consistency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uturewei-cloud/chogori-platform" TargetMode="External"/><Relationship Id="rId2" Type="http://schemas.openxmlformats.org/officeDocument/2006/relationships/hyperlink" Target="https://groups.google.com/forum/#!forum/chogori-dev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ivan.avramov@futurewei.com" TargetMode="External"/><Relationship Id="rId5" Type="http://schemas.openxmlformats.org/officeDocument/2006/relationships/hyperlink" Target="mailto:justin.funston@futurewei.com" TargetMode="External"/><Relationship Id="rId4" Type="http://schemas.openxmlformats.org/officeDocument/2006/relationships/hyperlink" Target="mailto:jerry.feng@futurewei.com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Rectangle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452" name="Picture 2" descr="Picture 2"/>
          <p:cNvPicPr>
            <a:picLocks noChangeAspect="1"/>
          </p:cNvPicPr>
          <p:nvPr/>
        </p:nvPicPr>
        <p:blipFill>
          <a:blip r:embed="rId2"/>
          <a:srcRect l="5143" t="9091" r="30221"/>
          <a:stretch>
            <a:fillRect/>
          </a:stretch>
        </p:blipFill>
        <p:spPr>
          <a:xfrm>
            <a:off x="3597497" y="-5833"/>
            <a:ext cx="8594502" cy="6863833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Rectangle 19"/>
          <p:cNvSpPr/>
          <p:nvPr/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3000">
                <a:srgbClr val="000000">
                  <a:alpha val="64000"/>
                </a:srgbClr>
              </a:gs>
              <a:gs pos="58000">
                <a:srgbClr val="000000"/>
              </a:gs>
              <a:gs pos="100000">
                <a:srgbClr val="000000"/>
              </a:gs>
            </a:gsLst>
            <a:lin ang="108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454" name="Title 11"/>
          <p:cNvSpPr txBox="1">
            <a:spLocks noGrp="1"/>
          </p:cNvSpPr>
          <p:nvPr>
            <p:ph type="title"/>
          </p:nvPr>
        </p:nvSpPr>
        <p:spPr>
          <a:xfrm>
            <a:off x="477979" y="1122362"/>
            <a:ext cx="4023362" cy="3204137"/>
          </a:xfrm>
          <a:prstGeom prst="rect">
            <a:avLst/>
          </a:prstGeom>
        </p:spPr>
        <p:txBody>
          <a:bodyPr/>
          <a:lstStyle/>
          <a:p>
            <a:pPr>
              <a:defRPr sz="3600">
                <a:solidFill>
                  <a:srgbClr val="FFFFFF"/>
                </a:solidFill>
              </a:defRPr>
            </a:pPr>
            <a:r>
              <a:t>DFV-Chogori Project</a:t>
            </a:r>
            <a:br/>
            <a:r>
              <a:rPr sz="1400"/>
              <a:t>A memory centric distributed transactional platform</a:t>
            </a:r>
          </a:p>
        </p:txBody>
      </p:sp>
      <p:sp>
        <p:nvSpPr>
          <p:cNvPr id="455" name="Subtitle 12"/>
          <p:cNvSpPr txBox="1">
            <a:spLocks noGrp="1"/>
          </p:cNvSpPr>
          <p:nvPr>
            <p:ph type="body" sz="quarter" idx="1"/>
          </p:nvPr>
        </p:nvSpPr>
        <p:spPr>
          <a:xfrm>
            <a:off x="477979" y="4872921"/>
            <a:ext cx="4023362" cy="120814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defRPr sz="1900">
                <a:solidFill>
                  <a:srgbClr val="FFFFFF"/>
                </a:solidFill>
              </a:defRPr>
            </a:pPr>
            <a:r>
              <a:t>Seattle Cloud Lab/Cloud Storage Team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1900">
                <a:solidFill>
                  <a:srgbClr val="FFFFFF"/>
                </a:solidFill>
              </a:defRPr>
            </a:pPr>
            <a:endParaRPr/>
          </a:p>
          <a:p>
            <a:pPr>
              <a:lnSpc>
                <a:spcPct val="90000"/>
              </a:lnSpc>
              <a:spcBef>
                <a:spcPts val="1000"/>
              </a:spcBef>
              <a:defRPr sz="1900">
                <a:solidFill>
                  <a:srgbClr val="FFFFFF"/>
                </a:solidFill>
              </a:defRPr>
            </a:pPr>
            <a:r>
              <a:t>08/13/2020</a:t>
            </a:r>
          </a:p>
        </p:txBody>
      </p:sp>
      <p:sp>
        <p:nvSpPr>
          <p:cNvPr id="456" name="Rectangle 21"/>
          <p:cNvSpPr/>
          <p:nvPr/>
        </p:nvSpPr>
        <p:spPr>
          <a:xfrm rot="5400000">
            <a:off x="759919" y="346789"/>
            <a:ext cx="146307" cy="70409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457" name="Rectangle 23"/>
          <p:cNvSpPr/>
          <p:nvPr/>
        </p:nvSpPr>
        <p:spPr>
          <a:xfrm>
            <a:off x="481027" y="4546920"/>
            <a:ext cx="3977644" cy="18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458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29" y="461934"/>
            <a:ext cx="3586134" cy="1408681"/>
          </a:xfrm>
          <a:prstGeom prst="rect">
            <a:avLst/>
          </a:prstGeom>
          <a:ln w="12700">
            <a:miter lim="400000"/>
          </a:ln>
        </p:spPr>
      </p:pic>
      <p:sp>
        <p:nvSpPr>
          <p:cNvPr id="459" name="TextBox 4"/>
          <p:cNvSpPr txBox="1"/>
          <p:nvPr/>
        </p:nvSpPr>
        <p:spPr>
          <a:xfrm>
            <a:off x="1499672" y="1783259"/>
            <a:ext cx="2986003" cy="280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Discussion with Riselab, UC Berkeley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Horizontal Distributed</a:t>
            </a:r>
            <a:r>
              <a:rPr lang="en-US" dirty="0"/>
              <a:t> </a:t>
            </a:r>
            <a:r>
              <a:rPr lang="en-US" dirty="0" err="1"/>
              <a:t>SQl</a:t>
            </a:r>
            <a:r>
              <a:rPr dirty="0"/>
              <a:t> Query</a:t>
            </a:r>
          </a:p>
        </p:txBody>
      </p:sp>
      <p:sp>
        <p:nvSpPr>
          <p:cNvPr id="495" name="Tex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196596" indent="-196596" defTabSz="786384">
              <a:spcBef>
                <a:spcPts val="800"/>
              </a:spcBef>
              <a:defRPr sz="2408"/>
            </a:pPr>
            <a:r>
              <a:t>Horizontal distributed query means that queries should be automatically distributed across multiple nodes of clusters so that no single node becomes a bottleneck for query processing</a:t>
            </a:r>
          </a:p>
          <a:p>
            <a:pPr marL="589788" lvl="1" indent="-196596" defTabSz="786384">
              <a:spcBef>
                <a:spcPts val="800"/>
              </a:spcBef>
              <a:defRPr sz="2408"/>
            </a:pPr>
            <a:r>
              <a:t>Parallel scans</a:t>
            </a:r>
          </a:p>
          <a:p>
            <a:pPr marL="589788" lvl="1" indent="-196596" defTabSz="786384">
              <a:spcBef>
                <a:spcPts val="800"/>
              </a:spcBef>
              <a:defRPr sz="2408"/>
            </a:pPr>
            <a:r>
              <a:t>Parallel joins</a:t>
            </a:r>
          </a:p>
          <a:p>
            <a:pPr marL="589788" lvl="1" indent="-196596" defTabSz="786384">
              <a:spcBef>
                <a:spcPts val="800"/>
              </a:spcBef>
              <a:defRPr sz="2408"/>
            </a:pPr>
            <a:r>
              <a:t>Parallel aggregation</a:t>
            </a:r>
          </a:p>
          <a:p>
            <a:pPr marL="196596" indent="-196596" defTabSz="786384">
              <a:spcBef>
                <a:spcPts val="800"/>
              </a:spcBef>
              <a:defRPr sz="2408"/>
            </a:pPr>
            <a:r>
              <a:t>We process a query on a single node using PG at the current stage</a:t>
            </a:r>
          </a:p>
          <a:p>
            <a:pPr marL="196596" indent="-196596" defTabSz="786384">
              <a:spcBef>
                <a:spcPts val="800"/>
              </a:spcBef>
              <a:defRPr sz="2408"/>
            </a:pPr>
            <a:r>
              <a:t>Any suggestions to achieve the distributed query? </a:t>
            </a:r>
          </a:p>
          <a:p>
            <a:pPr marL="196596" indent="-196596" defTabSz="786384">
              <a:spcBef>
                <a:spcPts val="800"/>
              </a:spcBef>
              <a:defRPr sz="2408"/>
            </a:pPr>
            <a:r>
              <a:t>Split a complex query plan into smaller query segments for distributed execution? </a:t>
            </a:r>
          </a:p>
          <a:p>
            <a:pPr marL="196596" indent="-196596" defTabSz="786384">
              <a:spcBef>
                <a:spcPts val="800"/>
              </a:spcBef>
              <a:defRPr sz="2408"/>
            </a:pPr>
            <a:r>
              <a:t>Should we use llvm for distributed query execution?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Caching strategy on Tiered memor</a:t>
            </a:r>
            <a:r>
              <a:rPr lang="en-US" dirty="0"/>
              <a:t>y</a:t>
            </a:r>
            <a:endParaRPr dirty="0"/>
          </a:p>
        </p:txBody>
      </p:sp>
      <p:sp>
        <p:nvSpPr>
          <p:cNvPr id="492" name="Text Placeholder 2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5502088" cy="4111251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lang="en-US" dirty="0"/>
              <a:t>CPU cache + two tier of memory</a:t>
            </a:r>
          </a:p>
          <a:p>
            <a:pPr lvl="1"/>
            <a:r>
              <a:rPr lang="en-US" dirty="0"/>
              <a:t>DRAM – HOT indexer, Page Based Row Buffer(PBRB)</a:t>
            </a:r>
          </a:p>
          <a:p>
            <a:pPr lvl="1"/>
            <a:r>
              <a:rPr lang="en-US" dirty="0"/>
              <a:t>SCM – WAL Logs, “Log is Database”, no page data.</a:t>
            </a:r>
          </a:p>
          <a:p>
            <a:r>
              <a:rPr lang="en-US" dirty="0"/>
              <a:t>PBRB – Page Based Row Buffer</a:t>
            </a:r>
          </a:p>
          <a:p>
            <a:pPr lvl="1"/>
            <a:r>
              <a:rPr lang="en-US" dirty="0"/>
              <a:t>Full SKV record and Delta record in WAL</a:t>
            </a:r>
          </a:p>
          <a:p>
            <a:pPr lvl="1"/>
            <a:r>
              <a:rPr lang="en-US" dirty="0"/>
              <a:t>Caching fixed sized full row in Page </a:t>
            </a:r>
          </a:p>
          <a:p>
            <a:pPr lvl="1"/>
            <a:r>
              <a:rPr lang="en-US" u="sng" dirty="0"/>
              <a:t>Fuzzy logic </a:t>
            </a:r>
            <a:r>
              <a:rPr lang="en-US" dirty="0"/>
              <a:t>to make it like B+ tree data page to improve cache hit ratio</a:t>
            </a:r>
          </a:p>
          <a:p>
            <a:pPr lvl="1"/>
            <a:r>
              <a:rPr lang="en-US" u="sng" dirty="0"/>
              <a:t>Memory Eviction </a:t>
            </a:r>
            <a:r>
              <a:rPr lang="en-US" dirty="0"/>
              <a:t>– LRU rely on K2-3SI read cache</a:t>
            </a:r>
          </a:p>
          <a:p>
            <a:pPr lvl="1"/>
            <a:r>
              <a:rPr lang="en-US" dirty="0"/>
              <a:t>Reducing memory copy – newly written Delta record not in RBRB till read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072898-69DE-41BE-B072-A91B171BA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282" y="2259106"/>
            <a:ext cx="5851930" cy="306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0871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Technical Challenges</a:t>
            </a:r>
            <a:r>
              <a:rPr lang="en-US" dirty="0"/>
              <a:t> (Recap)</a:t>
            </a:r>
            <a:endParaRPr dirty="0"/>
          </a:p>
        </p:txBody>
      </p:sp>
      <p:sp>
        <p:nvSpPr>
          <p:cNvPr id="479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77795" y="1227438"/>
            <a:ext cx="10876005" cy="4949525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>
              <a:defRPr sz="2400"/>
            </a:pPr>
            <a:r>
              <a:rPr lang="en-US" sz="2000" dirty="0"/>
              <a:t>Handling data </a:t>
            </a:r>
            <a:r>
              <a:rPr lang="en-US" sz="2000"/>
              <a:t>in memory</a:t>
            </a:r>
            <a:endParaRPr lang="en-US" sz="2000" dirty="0"/>
          </a:p>
          <a:p>
            <a:pPr lvl="1">
              <a:defRPr sz="2400"/>
            </a:pPr>
            <a:r>
              <a:rPr lang="en-US" sz="2000" dirty="0"/>
              <a:t>Tiered memory architecture (DRAM+SCM) </a:t>
            </a:r>
          </a:p>
          <a:p>
            <a:pPr lvl="2">
              <a:defRPr sz="2400"/>
            </a:pPr>
            <a:r>
              <a:rPr lang="en-US" sz="2000" dirty="0"/>
              <a:t>How many tiers?(DRAM, SCM, HBM, ?)</a:t>
            </a:r>
          </a:p>
          <a:p>
            <a:pPr lvl="2">
              <a:defRPr sz="2400"/>
            </a:pPr>
            <a:r>
              <a:rPr lang="en-US" sz="2000" dirty="0"/>
              <a:t>Async vs sync access</a:t>
            </a:r>
          </a:p>
          <a:p>
            <a:pPr lvl="1">
              <a:defRPr sz="2400"/>
            </a:pPr>
            <a:r>
              <a:rPr lang="en-US" sz="2000" dirty="0"/>
              <a:t>Partial update support</a:t>
            </a:r>
          </a:p>
          <a:p>
            <a:pPr lvl="1">
              <a:defRPr sz="2400"/>
            </a:pPr>
            <a:r>
              <a:rPr lang="en-US" sz="2000" dirty="0"/>
              <a:t>Bigger than memory database (disk spill-over)</a:t>
            </a:r>
          </a:p>
          <a:p>
            <a:pPr lvl="1">
              <a:defRPr sz="2400"/>
            </a:pPr>
            <a:r>
              <a:rPr lang="en-US" sz="2000" dirty="0"/>
              <a:t>GC, compaction, recovery</a:t>
            </a:r>
          </a:p>
          <a:p>
            <a:pPr>
              <a:defRPr sz="2400"/>
            </a:pPr>
            <a:r>
              <a:rPr lang="en-US" sz="2000" dirty="0"/>
              <a:t>Share-nothing(CPU core) architecture vs multi-threaded share-sometimes memory</a:t>
            </a:r>
          </a:p>
          <a:p>
            <a:pPr lvl="1">
              <a:defRPr sz="2400"/>
            </a:pPr>
            <a:r>
              <a:rPr lang="en-US" sz="2000" dirty="0"/>
              <a:t>Fast in-memory partition split for load shedding</a:t>
            </a:r>
          </a:p>
          <a:p>
            <a:pPr>
              <a:defRPr sz="2400"/>
            </a:pPr>
            <a:r>
              <a:rPr lang="en-US" sz="2000" dirty="0"/>
              <a:t>Push-down compute model, capable of supporting multiple L3 services(SQL, Graph, etc.)</a:t>
            </a:r>
          </a:p>
          <a:p>
            <a:pPr lvl="1">
              <a:defRPr sz="2400"/>
            </a:pPr>
            <a:r>
              <a:rPr lang="en-US" sz="2000" dirty="0"/>
              <a:t>Dynamic library (.so)</a:t>
            </a:r>
          </a:p>
          <a:p>
            <a:pPr lvl="1">
              <a:defRPr sz="2400"/>
            </a:pPr>
            <a:r>
              <a:rPr lang="en-US" sz="2000" dirty="0"/>
              <a:t>Dynamic code runtime (</a:t>
            </a:r>
            <a:r>
              <a:rPr lang="en-US" sz="2000" dirty="0" err="1"/>
              <a:t>llvm</a:t>
            </a:r>
            <a:r>
              <a:rPr lang="en-US" sz="2000" dirty="0"/>
              <a:t>)</a:t>
            </a:r>
          </a:p>
          <a:p>
            <a:pPr lvl="1">
              <a:defRPr sz="2400"/>
            </a:pPr>
            <a:r>
              <a:rPr lang="en-US" sz="2000" dirty="0"/>
              <a:t>Static code</a:t>
            </a:r>
          </a:p>
          <a:p>
            <a:pPr lvl="1">
              <a:defRPr sz="2400"/>
            </a:pPr>
            <a:r>
              <a:rPr lang="en-US" sz="2000" dirty="0"/>
              <a:t>Scripting runtime (</a:t>
            </a:r>
            <a:r>
              <a:rPr lang="en-US" sz="2000" dirty="0" err="1"/>
              <a:t>lua</a:t>
            </a:r>
            <a:r>
              <a:rPr lang="en-US" sz="2000" dirty="0"/>
              <a:t>?)</a:t>
            </a:r>
          </a:p>
          <a:p>
            <a:pPr lvl="1">
              <a:defRPr sz="2400"/>
            </a:pPr>
            <a:r>
              <a:rPr lang="en-US" sz="2000" dirty="0"/>
              <a:t>Access to transaction, storage, routing layers.</a:t>
            </a:r>
          </a:p>
          <a:p>
            <a:pPr>
              <a:defRPr sz="2400"/>
            </a:pPr>
            <a:r>
              <a:rPr lang="en-US" sz="2000" dirty="0"/>
              <a:t>Network layer re-design</a:t>
            </a:r>
          </a:p>
          <a:p>
            <a:pPr lvl="1">
              <a:defRPr sz="2400"/>
            </a:pPr>
            <a:r>
              <a:rPr lang="en-US" sz="2000" dirty="0"/>
              <a:t>Scalability (#connections)</a:t>
            </a:r>
          </a:p>
          <a:p>
            <a:pPr lvl="2">
              <a:defRPr sz="2400"/>
            </a:pPr>
            <a:r>
              <a:rPr lang="en-US" sz="2000" dirty="0"/>
              <a:t>Reliable message-oriented protocol</a:t>
            </a:r>
          </a:p>
          <a:p>
            <a:pPr lvl="1">
              <a:defRPr sz="2400"/>
            </a:pPr>
            <a:r>
              <a:rPr lang="en-US" sz="2000" dirty="0"/>
              <a:t>Performance challenges with establishing connection</a:t>
            </a:r>
          </a:p>
          <a:p>
            <a:pPr lvl="1">
              <a:defRPr sz="2400"/>
            </a:pPr>
            <a:endParaRPr sz="2000" dirty="0"/>
          </a:p>
        </p:txBody>
      </p:sp>
      <p:sp>
        <p:nvSpPr>
          <p:cNvPr id="480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11172418" y="6414760"/>
            <a:ext cx="181380" cy="24830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257951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Questions for you</a:t>
            </a:r>
          </a:p>
        </p:txBody>
      </p:sp>
      <p:sp>
        <p:nvSpPr>
          <p:cNvPr id="502" name="Tex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224027" indent="-224027" defTabSz="896111">
              <a:spcBef>
                <a:spcPts val="900"/>
              </a:spcBef>
              <a:defRPr sz="2744"/>
            </a:pPr>
            <a:r>
              <a:rPr dirty="0"/>
              <a:t>What is your opinion on following:</a:t>
            </a:r>
          </a:p>
          <a:p>
            <a:pPr marL="224027" indent="-224027" defTabSz="896111">
              <a:spcBef>
                <a:spcPts val="900"/>
              </a:spcBef>
              <a:defRPr sz="2744"/>
            </a:pPr>
            <a:r>
              <a:rPr dirty="0"/>
              <a:t>What other areas </a:t>
            </a:r>
            <a:r>
              <a:rPr dirty="0" err="1"/>
              <a:t>Chogori</a:t>
            </a:r>
            <a:r>
              <a:rPr dirty="0"/>
              <a:t> can be useful?</a:t>
            </a:r>
          </a:p>
          <a:p>
            <a:pPr marL="709422" lvl="1" indent="-261365" defTabSz="896111">
              <a:spcBef>
                <a:spcPts val="900"/>
              </a:spcBef>
              <a:defRPr sz="2744"/>
            </a:pPr>
            <a:r>
              <a:rPr dirty="0"/>
              <a:t>We plan to go to </a:t>
            </a:r>
            <a:r>
              <a:rPr dirty="0" err="1"/>
              <a:t>GraphDB</a:t>
            </a:r>
            <a:r>
              <a:rPr dirty="0"/>
              <a:t>, right next thing to do? Any other suggestion instead? </a:t>
            </a:r>
          </a:p>
          <a:p>
            <a:pPr marL="709422" lvl="1" indent="-261365" defTabSz="896111">
              <a:spcBef>
                <a:spcPts val="900"/>
              </a:spcBef>
              <a:defRPr sz="2744"/>
            </a:pPr>
            <a:r>
              <a:rPr dirty="0"/>
              <a:t>Should we consider ML, and how?</a:t>
            </a:r>
          </a:p>
          <a:p>
            <a:pPr marL="224027" indent="-224027" defTabSz="896111">
              <a:spcBef>
                <a:spcPts val="900"/>
              </a:spcBef>
              <a:defRPr sz="2744"/>
            </a:pPr>
            <a:r>
              <a:rPr dirty="0"/>
              <a:t>How are we doing?</a:t>
            </a:r>
          </a:p>
          <a:p>
            <a:pPr marL="224027" indent="-224027" defTabSz="896111">
              <a:spcBef>
                <a:spcPts val="900"/>
              </a:spcBef>
              <a:defRPr sz="2744"/>
            </a:pPr>
            <a:r>
              <a:rPr dirty="0"/>
              <a:t>What direction should we go with our project to make it more valuable/impactful?</a:t>
            </a:r>
          </a:p>
          <a:p>
            <a:pPr marL="224027" indent="-224027" defTabSz="896111">
              <a:spcBef>
                <a:spcPts val="900"/>
              </a:spcBef>
              <a:defRPr sz="2744"/>
            </a:pPr>
            <a:r>
              <a:rPr dirty="0"/>
              <a:t>How to get there?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11095176" y="6414760"/>
            <a:ext cx="258622" cy="24830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505" name="Title 12"/>
          <p:cNvSpPr txBox="1"/>
          <p:nvPr/>
        </p:nvSpPr>
        <p:spPr>
          <a:xfrm>
            <a:off x="883919" y="365126"/>
            <a:ext cx="10012682" cy="1325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defTabSz="914400">
              <a:lnSpc>
                <a:spcPct val="90000"/>
              </a:lnSpc>
              <a:defRPr sz="4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Q&amp;A: Thank you</a:t>
            </a:r>
          </a:p>
        </p:txBody>
      </p:sp>
      <p:sp>
        <p:nvSpPr>
          <p:cNvPr id="506" name="TextBox 5"/>
          <p:cNvSpPr txBox="1"/>
          <p:nvPr/>
        </p:nvSpPr>
        <p:spPr>
          <a:xfrm>
            <a:off x="883919" y="2398895"/>
            <a:ext cx="10548209" cy="2843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+mj-lt"/>
                <a:ea typeface="+mj-ea"/>
                <a:cs typeface="+mj-cs"/>
                <a:sym typeface="Calibri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Offline questions?</a:t>
            </a:r>
          </a:p>
          <a:p>
            <a:pPr marL="742950" lvl="1" indent="-285750">
              <a:buSzPct val="100000"/>
              <a:buFont typeface="Arial"/>
              <a:buChar char="•"/>
              <a:defRPr sz="2000">
                <a:latin typeface="+mj-lt"/>
                <a:ea typeface="+mj-ea"/>
                <a:cs typeface="+mj-cs"/>
                <a:sym typeface="Calibri"/>
              </a:defRPr>
            </a:pPr>
            <a:r>
              <a:t>Google group: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https://groups.google.com/forum/#!forum/chogori-dev</a:t>
            </a:r>
          </a:p>
          <a:p>
            <a:pPr marL="285750" indent="-285750"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Source code, design documents, performance results: </a:t>
            </a:r>
          </a:p>
          <a:p>
            <a:pPr marL="742950" lvl="1" indent="-285750">
              <a:buSzPct val="100000"/>
              <a:buFont typeface="Arial"/>
              <a:buChar char="•"/>
              <a:defRPr sz="20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https://github.com/futurewei-cloud/chogori-platform</a:t>
            </a:r>
          </a:p>
          <a:p>
            <a:pPr marL="285750" indent="-285750"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Hao “Jerry” Feng (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jerry.feng@futurewei.com</a:t>
            </a:r>
            <a:r>
              <a:t>)</a:t>
            </a:r>
          </a:p>
          <a:p>
            <a:pPr marL="285750" indent="-285750"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Justin Funston (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/>
              </a:rPr>
              <a:t>justin.funston@futurewei.com</a:t>
            </a:r>
            <a:r>
              <a:t>)</a:t>
            </a:r>
          </a:p>
          <a:p>
            <a:pPr marL="285750" indent="-285750"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Ivan Avramov (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/>
              </a:rPr>
              <a:t>ivan.avramov@futurewei.com</a:t>
            </a:r>
            <a:r>
              <a:t>)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Chogori Platform – Goals</a:t>
            </a:r>
          </a:p>
        </p:txBody>
      </p:sp>
      <p:sp>
        <p:nvSpPr>
          <p:cNvPr id="509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t>Microsecond-level request latencies</a:t>
            </a:r>
          </a:p>
          <a:p>
            <a:r>
              <a:t>High throughput: &gt;100,000 requests/second/core</a:t>
            </a:r>
          </a:p>
          <a:p>
            <a:r>
              <a:t>Multi-core scalability</a:t>
            </a:r>
          </a:p>
          <a:p>
            <a:r>
              <a:t>Utilize cutting edge network and storage technology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t>Kernel bypass and poll-mode I/O</a:t>
            </a:r>
          </a:p>
        </p:txBody>
      </p:sp>
      <p:sp>
        <p:nvSpPr>
          <p:cNvPr id="510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11095176" y="6414760"/>
            <a:ext cx="258622" cy="24830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11095176" y="6414760"/>
            <a:ext cx="258622" cy="24830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513" name="Title 3"/>
          <p:cNvSpPr txBox="1">
            <a:spLocks noGrp="1"/>
          </p:cNvSpPr>
          <p:nvPr>
            <p:ph type="title"/>
          </p:nvPr>
        </p:nvSpPr>
        <p:spPr>
          <a:xfrm>
            <a:off x="831760" y="365125"/>
            <a:ext cx="10515601" cy="864807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Chogori Platform – Design Principles</a:t>
            </a:r>
          </a:p>
        </p:txBody>
      </p:sp>
      <p:sp>
        <p:nvSpPr>
          <p:cNvPr id="514" name="Content Placeholder 4"/>
          <p:cNvSpPr txBox="1">
            <a:spLocks noGrp="1"/>
          </p:cNvSpPr>
          <p:nvPr>
            <p:ph type="body" idx="1"/>
          </p:nvPr>
        </p:nvSpPr>
        <p:spPr>
          <a:xfrm>
            <a:off x="838200" y="1294326"/>
            <a:ext cx="10515600" cy="4882639"/>
          </a:xfrm>
          <a:prstGeom prst="rect">
            <a:avLst/>
          </a:prstGeom>
        </p:spPr>
        <p:txBody>
          <a:bodyPr/>
          <a:lstStyle/>
          <a:p>
            <a:r>
              <a:t>Per-core shared nothing by default (from Seastar)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t>No locks, minimal cross-core synchronization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t>Each core operates on its own partition of the data</a:t>
            </a:r>
          </a:p>
          <a:p>
            <a:r>
              <a:t>Asynchronous user-level task scheduling (from Seastar)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t>OS thread scheduling is expensive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t>Future, promise, and continuation pattern</a:t>
            </a:r>
          </a:p>
          <a:p>
            <a:r>
              <a:t>Kernel-bypass networking (</a:t>
            </a:r>
            <a:r>
              <a:rPr b="1"/>
              <a:t>Chogori</a:t>
            </a:r>
            <a:r>
              <a:t>)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t>Context switch is expensive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t>Poll-mode for low latency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t>We use RDMA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11298376" y="6018519"/>
            <a:ext cx="258622" cy="24830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517" name="Title 3"/>
          <p:cNvSpPr txBox="1">
            <a:spLocks noGrp="1"/>
          </p:cNvSpPr>
          <p:nvPr>
            <p:ph type="title"/>
          </p:nvPr>
        </p:nvSpPr>
        <p:spPr>
          <a:xfrm>
            <a:off x="831760" y="365125"/>
            <a:ext cx="10515601" cy="864807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Network &amp; Transport</a:t>
            </a:r>
          </a:p>
        </p:txBody>
      </p:sp>
      <p:sp>
        <p:nvSpPr>
          <p:cNvPr id="518" name="Content Placeholder 4"/>
          <p:cNvSpPr txBox="1">
            <a:spLocks noGrp="1"/>
          </p:cNvSpPr>
          <p:nvPr>
            <p:ph type="body" sz="quarter" idx="1"/>
          </p:nvPr>
        </p:nvSpPr>
        <p:spPr>
          <a:xfrm>
            <a:off x="838200" y="1294326"/>
            <a:ext cx="10515600" cy="1474101"/>
          </a:xfrm>
          <a:prstGeom prst="rect">
            <a:avLst/>
          </a:prstGeom>
        </p:spPr>
        <p:txBody>
          <a:bodyPr/>
          <a:lstStyle/>
          <a:p>
            <a:pPr marL="226313" indent="-226313" defTabSz="905255">
              <a:lnSpc>
                <a:spcPct val="81000"/>
              </a:lnSpc>
              <a:spcBef>
                <a:spcPts val="900"/>
              </a:spcBef>
              <a:defRPr sz="2400"/>
            </a:pPr>
            <a:r>
              <a:t>Per-core addressability (shared nothing)</a:t>
            </a:r>
          </a:p>
          <a:p>
            <a:pPr marL="678941" lvl="1" indent="-226313" defTabSz="905255">
              <a:lnSpc>
                <a:spcPct val="81000"/>
              </a:lnSpc>
              <a:spcBef>
                <a:spcPts val="400"/>
              </a:spcBef>
              <a:defRPr sz="2100"/>
            </a:pPr>
            <a:r>
              <a:t>Each core polls its own RX queue and sends on its own TX queue</a:t>
            </a:r>
          </a:p>
          <a:p>
            <a:pPr marL="678941" lvl="1" indent="-226313" defTabSz="905255">
              <a:lnSpc>
                <a:spcPct val="81000"/>
              </a:lnSpc>
              <a:spcBef>
                <a:spcPts val="400"/>
              </a:spcBef>
              <a:defRPr sz="2100"/>
            </a:pPr>
            <a:r>
              <a:t>No cross-core dispatch</a:t>
            </a:r>
          </a:p>
          <a:p>
            <a:pPr marL="678941" lvl="1" indent="-226313" defTabSz="905255">
              <a:lnSpc>
                <a:spcPct val="81000"/>
              </a:lnSpc>
              <a:spcBef>
                <a:spcPts val="400"/>
              </a:spcBef>
              <a:defRPr sz="2100"/>
            </a:pPr>
            <a:r>
              <a:t>Options: DPDK w/ SR-IOV, DPDK w/ flow director, RDMA queue pairs (QPs)</a:t>
            </a:r>
          </a:p>
        </p:txBody>
      </p:sp>
      <p:grpSp>
        <p:nvGrpSpPr>
          <p:cNvPr id="521" name="Rectangle 6"/>
          <p:cNvGrpSpPr/>
          <p:nvPr/>
        </p:nvGrpSpPr>
        <p:grpSpPr>
          <a:xfrm>
            <a:off x="1077131" y="2793124"/>
            <a:ext cx="1854029" cy="479274"/>
            <a:chOff x="-1" y="0"/>
            <a:chExt cx="1854028" cy="479273"/>
          </a:xfrm>
        </p:grpSpPr>
        <p:sp>
          <p:nvSpPr>
            <p:cNvPr id="519" name="Rectangle"/>
            <p:cNvSpPr/>
            <p:nvPr/>
          </p:nvSpPr>
          <p:spPr>
            <a:xfrm>
              <a:off x="-2" y="-1"/>
              <a:ext cx="1854029" cy="479275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20" name="App 1"/>
            <p:cNvSpPr txBox="1"/>
            <p:nvPr/>
          </p:nvSpPr>
          <p:spPr>
            <a:xfrm>
              <a:off x="45719" y="73091"/>
              <a:ext cx="1762588" cy="333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App 1</a:t>
              </a:r>
            </a:p>
          </p:txBody>
        </p:sp>
      </p:grpSp>
      <p:grpSp>
        <p:nvGrpSpPr>
          <p:cNvPr id="524" name="Rectangle 7"/>
          <p:cNvGrpSpPr/>
          <p:nvPr/>
        </p:nvGrpSpPr>
        <p:grpSpPr>
          <a:xfrm>
            <a:off x="3111409" y="2793124"/>
            <a:ext cx="1854030" cy="479274"/>
            <a:chOff x="-1" y="0"/>
            <a:chExt cx="1854028" cy="479273"/>
          </a:xfrm>
        </p:grpSpPr>
        <p:sp>
          <p:nvSpPr>
            <p:cNvPr id="522" name="Rectangle"/>
            <p:cNvSpPr/>
            <p:nvPr/>
          </p:nvSpPr>
          <p:spPr>
            <a:xfrm>
              <a:off x="-2" y="-1"/>
              <a:ext cx="1854029" cy="479275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23" name="App 2"/>
            <p:cNvSpPr txBox="1"/>
            <p:nvPr/>
          </p:nvSpPr>
          <p:spPr>
            <a:xfrm>
              <a:off x="45719" y="73091"/>
              <a:ext cx="1762588" cy="333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App 2</a:t>
              </a:r>
            </a:p>
          </p:txBody>
        </p:sp>
      </p:grpSp>
      <p:grpSp>
        <p:nvGrpSpPr>
          <p:cNvPr id="527" name="Rectangle 8"/>
          <p:cNvGrpSpPr/>
          <p:nvPr/>
        </p:nvGrpSpPr>
        <p:grpSpPr>
          <a:xfrm>
            <a:off x="1077133" y="3795810"/>
            <a:ext cx="485581" cy="479274"/>
            <a:chOff x="0" y="0"/>
            <a:chExt cx="485580" cy="479273"/>
          </a:xfrm>
        </p:grpSpPr>
        <p:sp>
          <p:nvSpPr>
            <p:cNvPr id="525" name="Square"/>
            <p:cNvSpPr/>
            <p:nvPr/>
          </p:nvSpPr>
          <p:spPr>
            <a:xfrm>
              <a:off x="0" y="-1"/>
              <a:ext cx="485581" cy="47927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44546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26" name="CPU 1"/>
            <p:cNvSpPr txBox="1"/>
            <p:nvPr/>
          </p:nvSpPr>
          <p:spPr>
            <a:xfrm>
              <a:off x="45720" y="44231"/>
              <a:ext cx="394141" cy="3908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100">
                  <a:solidFill>
                    <a:srgbClr val="44546A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CPU 1</a:t>
              </a:r>
            </a:p>
          </p:txBody>
        </p:sp>
      </p:grpSp>
      <p:grpSp>
        <p:nvGrpSpPr>
          <p:cNvPr id="530" name="Rectangle 9"/>
          <p:cNvGrpSpPr/>
          <p:nvPr/>
        </p:nvGrpSpPr>
        <p:grpSpPr>
          <a:xfrm>
            <a:off x="1757677" y="3795808"/>
            <a:ext cx="485581" cy="479273"/>
            <a:chOff x="0" y="0"/>
            <a:chExt cx="485580" cy="479272"/>
          </a:xfrm>
        </p:grpSpPr>
        <p:sp>
          <p:nvSpPr>
            <p:cNvPr id="528" name="Square"/>
            <p:cNvSpPr/>
            <p:nvPr/>
          </p:nvSpPr>
          <p:spPr>
            <a:xfrm>
              <a:off x="0" y="-1"/>
              <a:ext cx="485581" cy="47927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44546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29" name="CPU 2"/>
            <p:cNvSpPr txBox="1"/>
            <p:nvPr/>
          </p:nvSpPr>
          <p:spPr>
            <a:xfrm>
              <a:off x="45720" y="44231"/>
              <a:ext cx="394141" cy="3908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100">
                  <a:solidFill>
                    <a:srgbClr val="44546A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CPU 2</a:t>
              </a:r>
            </a:p>
          </p:txBody>
        </p:sp>
      </p:grpSp>
      <p:grpSp>
        <p:nvGrpSpPr>
          <p:cNvPr id="533" name="Rectangle 10"/>
          <p:cNvGrpSpPr/>
          <p:nvPr/>
        </p:nvGrpSpPr>
        <p:grpSpPr>
          <a:xfrm>
            <a:off x="2438220" y="3795807"/>
            <a:ext cx="485581" cy="479274"/>
            <a:chOff x="0" y="0"/>
            <a:chExt cx="485580" cy="479273"/>
          </a:xfrm>
        </p:grpSpPr>
        <p:sp>
          <p:nvSpPr>
            <p:cNvPr id="531" name="Square"/>
            <p:cNvSpPr/>
            <p:nvPr/>
          </p:nvSpPr>
          <p:spPr>
            <a:xfrm>
              <a:off x="0" y="-1"/>
              <a:ext cx="485581" cy="47927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44546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2" name="CPU 3"/>
            <p:cNvSpPr txBox="1"/>
            <p:nvPr/>
          </p:nvSpPr>
          <p:spPr>
            <a:xfrm>
              <a:off x="45720" y="44231"/>
              <a:ext cx="394141" cy="3908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100">
                  <a:solidFill>
                    <a:srgbClr val="44546A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CPU 3</a:t>
              </a:r>
            </a:p>
          </p:txBody>
        </p:sp>
      </p:grpSp>
      <p:grpSp>
        <p:nvGrpSpPr>
          <p:cNvPr id="536" name="Rectangle 11"/>
          <p:cNvGrpSpPr/>
          <p:nvPr/>
        </p:nvGrpSpPr>
        <p:grpSpPr>
          <a:xfrm>
            <a:off x="3118766" y="3795807"/>
            <a:ext cx="485581" cy="479274"/>
            <a:chOff x="0" y="0"/>
            <a:chExt cx="485580" cy="479273"/>
          </a:xfrm>
        </p:grpSpPr>
        <p:sp>
          <p:nvSpPr>
            <p:cNvPr id="534" name="Square"/>
            <p:cNvSpPr/>
            <p:nvPr/>
          </p:nvSpPr>
          <p:spPr>
            <a:xfrm>
              <a:off x="0" y="-1"/>
              <a:ext cx="485581" cy="47927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44546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5" name="CPU 4"/>
            <p:cNvSpPr txBox="1"/>
            <p:nvPr/>
          </p:nvSpPr>
          <p:spPr>
            <a:xfrm>
              <a:off x="45720" y="44231"/>
              <a:ext cx="394141" cy="3908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100">
                  <a:solidFill>
                    <a:srgbClr val="44546A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CPU 4</a:t>
              </a:r>
            </a:p>
          </p:txBody>
        </p:sp>
      </p:grpSp>
      <p:grpSp>
        <p:nvGrpSpPr>
          <p:cNvPr id="539" name="Rectangle 12"/>
          <p:cNvGrpSpPr/>
          <p:nvPr/>
        </p:nvGrpSpPr>
        <p:grpSpPr>
          <a:xfrm>
            <a:off x="3799309" y="3795805"/>
            <a:ext cx="485581" cy="479274"/>
            <a:chOff x="0" y="0"/>
            <a:chExt cx="485580" cy="479273"/>
          </a:xfrm>
        </p:grpSpPr>
        <p:sp>
          <p:nvSpPr>
            <p:cNvPr id="537" name="Square"/>
            <p:cNvSpPr/>
            <p:nvPr/>
          </p:nvSpPr>
          <p:spPr>
            <a:xfrm>
              <a:off x="0" y="-1"/>
              <a:ext cx="485581" cy="47927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44546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8" name="CPU 5"/>
            <p:cNvSpPr txBox="1"/>
            <p:nvPr/>
          </p:nvSpPr>
          <p:spPr>
            <a:xfrm>
              <a:off x="45720" y="44231"/>
              <a:ext cx="394141" cy="3908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100">
                  <a:solidFill>
                    <a:srgbClr val="44546A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CPU 5</a:t>
              </a:r>
            </a:p>
          </p:txBody>
        </p:sp>
      </p:grpSp>
      <p:grpSp>
        <p:nvGrpSpPr>
          <p:cNvPr id="542" name="Rectangle 13"/>
          <p:cNvGrpSpPr/>
          <p:nvPr/>
        </p:nvGrpSpPr>
        <p:grpSpPr>
          <a:xfrm>
            <a:off x="4479854" y="3795805"/>
            <a:ext cx="485581" cy="479274"/>
            <a:chOff x="0" y="0"/>
            <a:chExt cx="485580" cy="479273"/>
          </a:xfrm>
        </p:grpSpPr>
        <p:sp>
          <p:nvSpPr>
            <p:cNvPr id="540" name="Square"/>
            <p:cNvSpPr/>
            <p:nvPr/>
          </p:nvSpPr>
          <p:spPr>
            <a:xfrm>
              <a:off x="0" y="-1"/>
              <a:ext cx="485581" cy="47927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44546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1" name="CPU 6"/>
            <p:cNvSpPr txBox="1"/>
            <p:nvPr/>
          </p:nvSpPr>
          <p:spPr>
            <a:xfrm>
              <a:off x="45720" y="44231"/>
              <a:ext cx="394141" cy="3908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100">
                  <a:solidFill>
                    <a:srgbClr val="44546A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CPU 6</a:t>
              </a:r>
            </a:p>
          </p:txBody>
        </p:sp>
      </p:grpSp>
      <p:sp>
        <p:nvSpPr>
          <p:cNvPr id="543" name="Straight Arrow Connector 14"/>
          <p:cNvSpPr/>
          <p:nvPr/>
        </p:nvSpPr>
        <p:spPr>
          <a:xfrm flipV="1">
            <a:off x="3034687" y="5454343"/>
            <a:ext cx="2" cy="908095"/>
          </a:xfrm>
          <a:prstGeom prst="line">
            <a:avLst/>
          </a:prstGeom>
          <a:ln w="76200">
            <a:solidFill>
              <a:srgbClr val="44546A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44" name="Straight Arrow Connector 15"/>
          <p:cNvSpPr/>
          <p:nvPr/>
        </p:nvSpPr>
        <p:spPr>
          <a:xfrm flipH="1" flipV="1">
            <a:off x="2000467" y="4275080"/>
            <a:ext cx="1000978" cy="1179266"/>
          </a:xfrm>
          <a:prstGeom prst="line">
            <a:avLst/>
          </a:prstGeom>
          <a:ln w="28575">
            <a:solidFill>
              <a:srgbClr val="44546A"/>
            </a:solidFill>
            <a:prstDash val="sysDot"/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45" name="Straight Arrow Connector 16"/>
          <p:cNvSpPr/>
          <p:nvPr/>
        </p:nvSpPr>
        <p:spPr>
          <a:xfrm flipV="1">
            <a:off x="3046509" y="4275076"/>
            <a:ext cx="315047" cy="1179268"/>
          </a:xfrm>
          <a:prstGeom prst="line">
            <a:avLst/>
          </a:prstGeom>
          <a:ln w="28575">
            <a:solidFill>
              <a:srgbClr val="44546A"/>
            </a:solidFill>
            <a:prstDash val="sysDot"/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46" name="Straight Arrow Connector 17"/>
          <p:cNvSpPr/>
          <p:nvPr/>
        </p:nvSpPr>
        <p:spPr>
          <a:xfrm flipH="1" flipV="1">
            <a:off x="2681010" y="4275078"/>
            <a:ext cx="365501" cy="1179267"/>
          </a:xfrm>
          <a:prstGeom prst="line">
            <a:avLst/>
          </a:prstGeom>
          <a:ln w="28575">
            <a:solidFill>
              <a:srgbClr val="44546A"/>
            </a:solidFill>
            <a:prstDash val="sysDot"/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47" name="Straight Arrow Connector 18"/>
          <p:cNvSpPr/>
          <p:nvPr/>
        </p:nvSpPr>
        <p:spPr>
          <a:xfrm flipH="1" flipV="1">
            <a:off x="1319922" y="3272394"/>
            <a:ext cx="680547" cy="501345"/>
          </a:xfrm>
          <a:prstGeom prst="line">
            <a:avLst/>
          </a:prstGeom>
          <a:ln w="28575">
            <a:solidFill>
              <a:srgbClr val="44546A"/>
            </a:solidFill>
            <a:prstDash val="sysDot"/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48" name="Straight Arrow Connector 19"/>
          <p:cNvSpPr/>
          <p:nvPr/>
        </p:nvSpPr>
        <p:spPr>
          <a:xfrm flipV="1">
            <a:off x="2000468" y="3283431"/>
            <a:ext cx="741901" cy="512378"/>
          </a:xfrm>
          <a:prstGeom prst="line">
            <a:avLst/>
          </a:prstGeom>
          <a:ln w="28575">
            <a:solidFill>
              <a:srgbClr val="44546A"/>
            </a:solidFill>
            <a:prstDash val="sysDot"/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49" name="Straight Arrow Connector 20"/>
          <p:cNvSpPr/>
          <p:nvPr/>
        </p:nvSpPr>
        <p:spPr>
          <a:xfrm flipH="1" flipV="1">
            <a:off x="1989558" y="3272394"/>
            <a:ext cx="680546" cy="501345"/>
          </a:xfrm>
          <a:prstGeom prst="line">
            <a:avLst/>
          </a:prstGeom>
          <a:ln w="28575">
            <a:solidFill>
              <a:srgbClr val="44546A"/>
            </a:solidFill>
            <a:prstDash val="sysDot"/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50" name="Straight Arrow Connector 21"/>
          <p:cNvSpPr/>
          <p:nvPr/>
        </p:nvSpPr>
        <p:spPr>
          <a:xfrm flipV="1">
            <a:off x="3381395" y="3272394"/>
            <a:ext cx="657031" cy="523414"/>
          </a:xfrm>
          <a:prstGeom prst="line">
            <a:avLst/>
          </a:prstGeom>
          <a:ln w="28575">
            <a:solidFill>
              <a:srgbClr val="44546A"/>
            </a:solidFill>
            <a:prstDash val="sysDot"/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51" name="TextBox 22"/>
          <p:cNvSpPr txBox="1"/>
          <p:nvPr/>
        </p:nvSpPr>
        <p:spPr>
          <a:xfrm>
            <a:off x="952840" y="5607297"/>
            <a:ext cx="1198170" cy="625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44546A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Incoming packets</a:t>
            </a:r>
          </a:p>
        </p:txBody>
      </p:sp>
      <p:sp>
        <p:nvSpPr>
          <p:cNvPr id="552" name="TextBox 23"/>
          <p:cNvSpPr txBox="1"/>
          <p:nvPr/>
        </p:nvSpPr>
        <p:spPr>
          <a:xfrm>
            <a:off x="477070" y="4844268"/>
            <a:ext cx="1705219" cy="33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44546A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NIC RSS Hash</a:t>
            </a:r>
          </a:p>
        </p:txBody>
      </p:sp>
      <p:sp>
        <p:nvSpPr>
          <p:cNvPr id="553" name="TextBox 24"/>
          <p:cNvSpPr txBox="1"/>
          <p:nvPr/>
        </p:nvSpPr>
        <p:spPr>
          <a:xfrm>
            <a:off x="269091" y="3272395"/>
            <a:ext cx="1198171" cy="554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44546A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Socket Dispatch</a:t>
            </a:r>
          </a:p>
        </p:txBody>
      </p:sp>
      <p:sp>
        <p:nvSpPr>
          <p:cNvPr id="554" name="Rectangle 25"/>
          <p:cNvSpPr/>
          <p:nvPr/>
        </p:nvSpPr>
        <p:spPr>
          <a:xfrm>
            <a:off x="7529434" y="3199052"/>
            <a:ext cx="485581" cy="479273"/>
          </a:xfrm>
          <a:prstGeom prst="rect">
            <a:avLst/>
          </a:pr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grpSp>
        <p:nvGrpSpPr>
          <p:cNvPr id="557" name="Rectangle 26"/>
          <p:cNvGrpSpPr/>
          <p:nvPr/>
        </p:nvGrpSpPr>
        <p:grpSpPr>
          <a:xfrm>
            <a:off x="7529434" y="3695961"/>
            <a:ext cx="485582" cy="479273"/>
            <a:chOff x="0" y="0"/>
            <a:chExt cx="485580" cy="479272"/>
          </a:xfrm>
        </p:grpSpPr>
        <p:sp>
          <p:nvSpPr>
            <p:cNvPr id="555" name="Square"/>
            <p:cNvSpPr/>
            <p:nvPr/>
          </p:nvSpPr>
          <p:spPr>
            <a:xfrm>
              <a:off x="0" y="-1"/>
              <a:ext cx="485581" cy="47927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44546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56" name="CPU 1"/>
            <p:cNvSpPr txBox="1"/>
            <p:nvPr/>
          </p:nvSpPr>
          <p:spPr>
            <a:xfrm>
              <a:off x="45720" y="44231"/>
              <a:ext cx="394141" cy="3908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100">
                  <a:solidFill>
                    <a:srgbClr val="44546A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CPU 1</a:t>
              </a:r>
            </a:p>
          </p:txBody>
        </p:sp>
      </p:grpSp>
      <p:grpSp>
        <p:nvGrpSpPr>
          <p:cNvPr id="560" name="Rectangle 27"/>
          <p:cNvGrpSpPr/>
          <p:nvPr/>
        </p:nvGrpSpPr>
        <p:grpSpPr>
          <a:xfrm>
            <a:off x="8209980" y="3695960"/>
            <a:ext cx="485581" cy="479274"/>
            <a:chOff x="0" y="0"/>
            <a:chExt cx="485580" cy="479273"/>
          </a:xfrm>
        </p:grpSpPr>
        <p:sp>
          <p:nvSpPr>
            <p:cNvPr id="558" name="Square"/>
            <p:cNvSpPr/>
            <p:nvPr/>
          </p:nvSpPr>
          <p:spPr>
            <a:xfrm>
              <a:off x="0" y="-1"/>
              <a:ext cx="485581" cy="47927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44546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59" name="CPU 2"/>
            <p:cNvSpPr txBox="1"/>
            <p:nvPr/>
          </p:nvSpPr>
          <p:spPr>
            <a:xfrm>
              <a:off x="45720" y="44231"/>
              <a:ext cx="394141" cy="3908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100">
                  <a:solidFill>
                    <a:srgbClr val="44546A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CPU 2</a:t>
              </a:r>
            </a:p>
          </p:txBody>
        </p:sp>
      </p:grpSp>
      <p:grpSp>
        <p:nvGrpSpPr>
          <p:cNvPr id="563" name="Rectangle 28"/>
          <p:cNvGrpSpPr/>
          <p:nvPr/>
        </p:nvGrpSpPr>
        <p:grpSpPr>
          <a:xfrm>
            <a:off x="8890523" y="3695960"/>
            <a:ext cx="485581" cy="479274"/>
            <a:chOff x="0" y="0"/>
            <a:chExt cx="485580" cy="479273"/>
          </a:xfrm>
        </p:grpSpPr>
        <p:sp>
          <p:nvSpPr>
            <p:cNvPr id="561" name="Square"/>
            <p:cNvSpPr/>
            <p:nvPr/>
          </p:nvSpPr>
          <p:spPr>
            <a:xfrm>
              <a:off x="-1" y="-1"/>
              <a:ext cx="485581" cy="47927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44546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62" name="CPU 3"/>
            <p:cNvSpPr txBox="1"/>
            <p:nvPr/>
          </p:nvSpPr>
          <p:spPr>
            <a:xfrm>
              <a:off x="45720" y="44231"/>
              <a:ext cx="394140" cy="3908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100">
                  <a:solidFill>
                    <a:srgbClr val="44546A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CPU 3</a:t>
              </a:r>
            </a:p>
          </p:txBody>
        </p:sp>
      </p:grpSp>
      <p:grpSp>
        <p:nvGrpSpPr>
          <p:cNvPr id="566" name="Rectangle 29"/>
          <p:cNvGrpSpPr/>
          <p:nvPr/>
        </p:nvGrpSpPr>
        <p:grpSpPr>
          <a:xfrm>
            <a:off x="9571066" y="3695958"/>
            <a:ext cx="485581" cy="479274"/>
            <a:chOff x="0" y="0"/>
            <a:chExt cx="485580" cy="479273"/>
          </a:xfrm>
        </p:grpSpPr>
        <p:sp>
          <p:nvSpPr>
            <p:cNvPr id="564" name="Square"/>
            <p:cNvSpPr/>
            <p:nvPr/>
          </p:nvSpPr>
          <p:spPr>
            <a:xfrm>
              <a:off x="0" y="-1"/>
              <a:ext cx="485581" cy="47927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44546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65" name="CPU 4"/>
            <p:cNvSpPr txBox="1"/>
            <p:nvPr/>
          </p:nvSpPr>
          <p:spPr>
            <a:xfrm>
              <a:off x="45720" y="44231"/>
              <a:ext cx="394141" cy="3908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100">
                  <a:solidFill>
                    <a:srgbClr val="44546A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CPU 4</a:t>
              </a:r>
            </a:p>
          </p:txBody>
        </p:sp>
      </p:grpSp>
      <p:grpSp>
        <p:nvGrpSpPr>
          <p:cNvPr id="569" name="Rectangle 30"/>
          <p:cNvGrpSpPr/>
          <p:nvPr/>
        </p:nvGrpSpPr>
        <p:grpSpPr>
          <a:xfrm>
            <a:off x="10251612" y="3695958"/>
            <a:ext cx="485581" cy="479274"/>
            <a:chOff x="0" y="0"/>
            <a:chExt cx="485580" cy="479273"/>
          </a:xfrm>
        </p:grpSpPr>
        <p:sp>
          <p:nvSpPr>
            <p:cNvPr id="567" name="Square"/>
            <p:cNvSpPr/>
            <p:nvPr/>
          </p:nvSpPr>
          <p:spPr>
            <a:xfrm>
              <a:off x="0" y="-1"/>
              <a:ext cx="485581" cy="47927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44546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68" name="CPU 5"/>
            <p:cNvSpPr txBox="1"/>
            <p:nvPr/>
          </p:nvSpPr>
          <p:spPr>
            <a:xfrm>
              <a:off x="45720" y="44231"/>
              <a:ext cx="394141" cy="3908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100">
                  <a:solidFill>
                    <a:srgbClr val="44546A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CPU 5</a:t>
              </a:r>
            </a:p>
          </p:txBody>
        </p:sp>
      </p:grpSp>
      <p:grpSp>
        <p:nvGrpSpPr>
          <p:cNvPr id="572" name="Rectangle 31"/>
          <p:cNvGrpSpPr/>
          <p:nvPr/>
        </p:nvGrpSpPr>
        <p:grpSpPr>
          <a:xfrm>
            <a:off x="10932155" y="3695958"/>
            <a:ext cx="485581" cy="479274"/>
            <a:chOff x="0" y="0"/>
            <a:chExt cx="485580" cy="479273"/>
          </a:xfrm>
        </p:grpSpPr>
        <p:sp>
          <p:nvSpPr>
            <p:cNvPr id="570" name="Square"/>
            <p:cNvSpPr/>
            <p:nvPr/>
          </p:nvSpPr>
          <p:spPr>
            <a:xfrm>
              <a:off x="0" y="-1"/>
              <a:ext cx="485581" cy="47927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44546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71" name="CPU 6"/>
            <p:cNvSpPr txBox="1"/>
            <p:nvPr/>
          </p:nvSpPr>
          <p:spPr>
            <a:xfrm>
              <a:off x="45720" y="44231"/>
              <a:ext cx="394141" cy="3908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100">
                  <a:solidFill>
                    <a:srgbClr val="44546A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CPU 6</a:t>
              </a:r>
            </a:p>
          </p:txBody>
        </p:sp>
      </p:grpSp>
      <p:sp>
        <p:nvSpPr>
          <p:cNvPr id="573" name="Straight Arrow Connector 32"/>
          <p:cNvSpPr/>
          <p:nvPr/>
        </p:nvSpPr>
        <p:spPr>
          <a:xfrm flipV="1">
            <a:off x="9486989" y="5354496"/>
            <a:ext cx="2" cy="908095"/>
          </a:xfrm>
          <a:prstGeom prst="line">
            <a:avLst/>
          </a:prstGeom>
          <a:ln w="76200">
            <a:solidFill>
              <a:srgbClr val="44546A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74" name="Straight Arrow Connector 33"/>
          <p:cNvSpPr/>
          <p:nvPr/>
        </p:nvSpPr>
        <p:spPr>
          <a:xfrm flipH="1" flipV="1">
            <a:off x="8452770" y="4175230"/>
            <a:ext cx="1000978" cy="1179266"/>
          </a:xfrm>
          <a:prstGeom prst="line">
            <a:avLst/>
          </a:prstGeom>
          <a:ln w="28575">
            <a:solidFill>
              <a:srgbClr val="44546A"/>
            </a:solidFill>
            <a:prstDash val="sysDot"/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75" name="Straight Arrow Connector 34"/>
          <p:cNvSpPr/>
          <p:nvPr/>
        </p:nvSpPr>
        <p:spPr>
          <a:xfrm flipV="1">
            <a:off x="9498813" y="4175229"/>
            <a:ext cx="315047" cy="1179268"/>
          </a:xfrm>
          <a:prstGeom prst="line">
            <a:avLst/>
          </a:prstGeom>
          <a:ln w="28575">
            <a:solidFill>
              <a:srgbClr val="44546A"/>
            </a:solidFill>
            <a:prstDash val="sysDot"/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76" name="Straight Arrow Connector 35"/>
          <p:cNvSpPr/>
          <p:nvPr/>
        </p:nvSpPr>
        <p:spPr>
          <a:xfrm flipH="1" flipV="1">
            <a:off x="9133313" y="4175230"/>
            <a:ext cx="365501" cy="1179267"/>
          </a:xfrm>
          <a:prstGeom prst="line">
            <a:avLst/>
          </a:prstGeom>
          <a:ln w="28575">
            <a:solidFill>
              <a:srgbClr val="44546A"/>
            </a:solidFill>
            <a:prstDash val="sysDot"/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77" name="TextBox 36"/>
          <p:cNvSpPr txBox="1"/>
          <p:nvPr/>
        </p:nvSpPr>
        <p:spPr>
          <a:xfrm>
            <a:off x="7405141" y="5507448"/>
            <a:ext cx="1198171" cy="625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44546A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Incoming packets</a:t>
            </a:r>
          </a:p>
        </p:txBody>
      </p:sp>
      <p:sp>
        <p:nvSpPr>
          <p:cNvPr id="578" name="TextBox 37"/>
          <p:cNvSpPr txBox="1"/>
          <p:nvPr/>
        </p:nvSpPr>
        <p:spPr>
          <a:xfrm>
            <a:off x="6469331" y="4521102"/>
            <a:ext cx="1637223" cy="33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44546A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NIC QP Dispatch</a:t>
            </a:r>
          </a:p>
        </p:txBody>
      </p:sp>
      <p:sp>
        <p:nvSpPr>
          <p:cNvPr id="579" name="Rectangle 38"/>
          <p:cNvSpPr/>
          <p:nvPr/>
        </p:nvSpPr>
        <p:spPr>
          <a:xfrm>
            <a:off x="8221605" y="3199052"/>
            <a:ext cx="485581" cy="479273"/>
          </a:xfrm>
          <a:prstGeom prst="rect">
            <a:avLst/>
          </a:pr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80" name="Rectangle 39"/>
          <p:cNvSpPr/>
          <p:nvPr/>
        </p:nvSpPr>
        <p:spPr>
          <a:xfrm>
            <a:off x="8883291" y="3199052"/>
            <a:ext cx="485581" cy="479273"/>
          </a:xfrm>
          <a:prstGeom prst="rect">
            <a:avLst/>
          </a:pr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81" name="Rectangle 40"/>
          <p:cNvSpPr/>
          <p:nvPr/>
        </p:nvSpPr>
        <p:spPr>
          <a:xfrm>
            <a:off x="9582694" y="3199052"/>
            <a:ext cx="485581" cy="479273"/>
          </a:xfrm>
          <a:prstGeom prst="rect">
            <a:avLst/>
          </a:pr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82" name="Rectangle 41"/>
          <p:cNvSpPr/>
          <p:nvPr/>
        </p:nvSpPr>
        <p:spPr>
          <a:xfrm>
            <a:off x="10251609" y="3199807"/>
            <a:ext cx="485581" cy="479273"/>
          </a:xfrm>
          <a:prstGeom prst="rect">
            <a:avLst/>
          </a:pr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83" name="Rectangle 42"/>
          <p:cNvSpPr/>
          <p:nvPr/>
        </p:nvSpPr>
        <p:spPr>
          <a:xfrm>
            <a:off x="10920527" y="3199051"/>
            <a:ext cx="485581" cy="479273"/>
          </a:xfrm>
          <a:prstGeom prst="rect">
            <a:avLst/>
          </a:pr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84" name="Straight Arrow Connector 43"/>
          <p:cNvSpPr/>
          <p:nvPr/>
        </p:nvSpPr>
        <p:spPr>
          <a:xfrm flipH="1" flipV="1">
            <a:off x="7772227" y="4175233"/>
            <a:ext cx="1714764" cy="1179264"/>
          </a:xfrm>
          <a:prstGeom prst="line">
            <a:avLst/>
          </a:prstGeom>
          <a:ln w="28575">
            <a:solidFill>
              <a:srgbClr val="44546A"/>
            </a:solidFill>
            <a:prstDash val="sysDot"/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85" name="Straight Arrow Connector 44"/>
          <p:cNvSpPr/>
          <p:nvPr/>
        </p:nvSpPr>
        <p:spPr>
          <a:xfrm flipV="1">
            <a:off x="9500885" y="4175228"/>
            <a:ext cx="993517" cy="1179268"/>
          </a:xfrm>
          <a:prstGeom prst="line">
            <a:avLst/>
          </a:prstGeom>
          <a:ln w="28575">
            <a:solidFill>
              <a:srgbClr val="44546A"/>
            </a:solidFill>
            <a:prstDash val="sysDot"/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86" name="Straight Arrow Connector 45"/>
          <p:cNvSpPr/>
          <p:nvPr/>
        </p:nvSpPr>
        <p:spPr>
          <a:xfrm flipV="1">
            <a:off x="9500885" y="4175228"/>
            <a:ext cx="1674062" cy="1179268"/>
          </a:xfrm>
          <a:prstGeom prst="line">
            <a:avLst/>
          </a:prstGeom>
          <a:ln w="28575">
            <a:solidFill>
              <a:srgbClr val="44546A"/>
            </a:solidFill>
            <a:prstDash val="sysDot"/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87" name="Straight Arrow Connector 46"/>
          <p:cNvSpPr/>
          <p:nvPr/>
        </p:nvSpPr>
        <p:spPr>
          <a:xfrm flipV="1">
            <a:off x="5737466" y="3026979"/>
            <a:ext cx="2" cy="3831021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11095176" y="6414760"/>
            <a:ext cx="258622" cy="24830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590" name="Title 3"/>
          <p:cNvSpPr txBox="1">
            <a:spLocks noGrp="1"/>
          </p:cNvSpPr>
          <p:nvPr>
            <p:ph type="title"/>
          </p:nvPr>
        </p:nvSpPr>
        <p:spPr>
          <a:xfrm>
            <a:off x="831760" y="365125"/>
            <a:ext cx="10515601" cy="864807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Network &amp; Transport</a:t>
            </a:r>
          </a:p>
        </p:txBody>
      </p:sp>
      <p:sp>
        <p:nvSpPr>
          <p:cNvPr id="591" name="Content Placeholder 4"/>
          <p:cNvSpPr txBox="1">
            <a:spLocks noGrp="1"/>
          </p:cNvSpPr>
          <p:nvPr>
            <p:ph type="body" idx="1"/>
          </p:nvPr>
        </p:nvSpPr>
        <p:spPr>
          <a:xfrm>
            <a:off x="838200" y="1294326"/>
            <a:ext cx="10515600" cy="4882639"/>
          </a:xfrm>
          <a:prstGeom prst="rect">
            <a:avLst/>
          </a:prstGeom>
        </p:spPr>
        <p:txBody>
          <a:bodyPr/>
          <a:lstStyle/>
          <a:p>
            <a:pPr marL="221741" indent="-221741" defTabSz="886967">
              <a:spcBef>
                <a:spcPts val="900"/>
              </a:spcBef>
              <a:defRPr sz="2700"/>
            </a:pPr>
            <a:r>
              <a:t>Familiar socket-like interface</a:t>
            </a:r>
          </a:p>
          <a:p>
            <a:pPr marL="665226" lvl="1" indent="-221741" defTabSz="886967">
              <a:spcBef>
                <a:spcPts val="400"/>
              </a:spcBef>
              <a:defRPr sz="2300"/>
            </a:pPr>
            <a:r>
              <a:t>Send, receive</a:t>
            </a:r>
          </a:p>
          <a:p>
            <a:pPr marL="665226" lvl="1" indent="-221741" defTabSz="886967">
              <a:spcBef>
                <a:spcPts val="400"/>
              </a:spcBef>
              <a:defRPr sz="2300"/>
            </a:pPr>
            <a:r>
              <a:t>Listen, accept, connect</a:t>
            </a:r>
          </a:p>
          <a:p>
            <a:pPr marL="221741" indent="-221741" defTabSz="886967">
              <a:spcBef>
                <a:spcPts val="900"/>
              </a:spcBef>
              <a:defRPr sz="2700"/>
            </a:pPr>
            <a:r>
              <a:t>Flow control, congestion control, retransmission</a:t>
            </a:r>
          </a:p>
          <a:p>
            <a:pPr marL="665226" lvl="1" indent="-221741" defTabSz="886967">
              <a:spcBef>
                <a:spcPts val="400"/>
              </a:spcBef>
              <a:defRPr sz="2300"/>
            </a:pPr>
            <a:r>
              <a:t>TCP is complicated and user-space TCP libraries are not mature</a:t>
            </a:r>
          </a:p>
          <a:p>
            <a:pPr marL="665226" lvl="1" indent="-221741" defTabSz="886967">
              <a:spcBef>
                <a:spcPts val="400"/>
              </a:spcBef>
              <a:defRPr sz="2300"/>
            </a:pPr>
            <a:r>
              <a:t>UDP-based protocols are a possibility (eRPC, HOMA, etc.)</a:t>
            </a:r>
          </a:p>
          <a:p>
            <a:pPr marL="665226" lvl="1" indent="-221741" defTabSz="886967">
              <a:spcBef>
                <a:spcPts val="400"/>
              </a:spcBef>
              <a:defRPr sz="2300"/>
            </a:pPr>
            <a:r>
              <a:t>Our choice: Reliable connected </a:t>
            </a:r>
            <a:r>
              <a:rPr b="1"/>
              <a:t>(RC) RDMA</a:t>
            </a:r>
          </a:p>
          <a:p>
            <a:pPr marL="221741" indent="-221741" defTabSz="886967">
              <a:spcBef>
                <a:spcPts val="900"/>
              </a:spcBef>
              <a:defRPr sz="2700"/>
            </a:pPr>
            <a:r>
              <a:t>RDMA RC</a:t>
            </a:r>
            <a:r>
              <a:rPr b="1"/>
              <a:t> Send and Receive </a:t>
            </a:r>
            <a:r>
              <a:t>Operations</a:t>
            </a:r>
          </a:p>
          <a:p>
            <a:pPr marL="221741" indent="-221741" defTabSz="886967">
              <a:spcBef>
                <a:spcPts val="900"/>
              </a:spcBef>
              <a:defRPr sz="2700"/>
            </a:pPr>
            <a:endParaRPr/>
          </a:p>
          <a:p>
            <a:pPr marL="221741" indent="-221741" defTabSz="886967">
              <a:spcBef>
                <a:spcPts val="900"/>
              </a:spcBef>
              <a:defRPr sz="2700"/>
            </a:pPr>
            <a:r>
              <a:t>Layer above is message-oriented and network agnostic. Can use RDMA for performance or kernel TCP for compatibility.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11095176" y="6414760"/>
            <a:ext cx="258622" cy="24830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594" name="Title 3"/>
          <p:cNvSpPr txBox="1">
            <a:spLocks noGrp="1"/>
          </p:cNvSpPr>
          <p:nvPr>
            <p:ph type="title"/>
          </p:nvPr>
        </p:nvSpPr>
        <p:spPr>
          <a:xfrm>
            <a:off x="831760" y="365125"/>
            <a:ext cx="10515601" cy="864807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Chogori RPC</a:t>
            </a:r>
          </a:p>
        </p:txBody>
      </p:sp>
      <p:sp>
        <p:nvSpPr>
          <p:cNvPr id="595" name="Content Placeholder 4"/>
          <p:cNvSpPr txBox="1">
            <a:spLocks noGrp="1"/>
          </p:cNvSpPr>
          <p:nvPr>
            <p:ph type="body" sz="half" idx="1"/>
          </p:nvPr>
        </p:nvSpPr>
        <p:spPr>
          <a:xfrm>
            <a:off x="838200" y="1294326"/>
            <a:ext cx="10515600" cy="2239986"/>
          </a:xfrm>
          <a:prstGeom prst="rect">
            <a:avLst/>
          </a:prstGeom>
        </p:spPr>
        <p:txBody>
          <a:bodyPr/>
          <a:lstStyle/>
          <a:p>
            <a:r>
              <a:t>Future-based RPC request and reply</a:t>
            </a:r>
          </a:p>
          <a:p>
            <a:r>
              <a:t>Automatic serialization and deserialization</a:t>
            </a:r>
          </a:p>
          <a:p>
            <a:r>
              <a:t>Minimized copies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46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0515600" cy="4351340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Chogori Project Phase I recap 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t>Open sourced under MIT license at May, 2020</a:t>
            </a:r>
            <a:endParaRPr sz="2400"/>
          </a:p>
          <a:p>
            <a:pPr marL="685800" lvl="1" indent="-228600">
              <a:spcBef>
                <a:spcPts val="500"/>
              </a:spcBef>
              <a:defRPr sz="2000"/>
            </a:pPr>
            <a:r>
              <a:t>Platform for multiple modern cloud data services</a:t>
            </a:r>
            <a:endParaRPr sz="2400"/>
          </a:p>
          <a:p>
            <a:pPr marL="0" lvl="1" indent="457200">
              <a:spcBef>
                <a:spcPts val="500"/>
              </a:spcBef>
              <a:buSzTx/>
              <a:buNone/>
              <a:defRPr sz="2400"/>
            </a:pPr>
            <a:endParaRPr sz="2400"/>
          </a:p>
          <a:p>
            <a:pPr>
              <a:defRPr sz="2400"/>
            </a:pPr>
            <a:r>
              <a:t>Chogori Latest Development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t>Since last meeting (April 2020)</a:t>
            </a:r>
            <a:endParaRPr sz="2400"/>
          </a:p>
          <a:p>
            <a:pPr marL="685800" lvl="1" indent="-228600">
              <a:spcBef>
                <a:spcPts val="500"/>
              </a:spcBef>
              <a:defRPr sz="2000"/>
            </a:pPr>
            <a:r>
              <a:t>March towards first service – Distributed In-Memory OLTP SQL</a:t>
            </a:r>
            <a:endParaRPr sz="2400"/>
          </a:p>
          <a:p>
            <a:pPr marL="685800" lvl="1" indent="-228600">
              <a:spcBef>
                <a:spcPts val="500"/>
              </a:spcBef>
              <a:defRPr sz="2400"/>
            </a:pPr>
            <a:endParaRPr sz="2400"/>
          </a:p>
          <a:p>
            <a:pPr>
              <a:defRPr sz="2400"/>
            </a:pPr>
            <a:r>
              <a:t>Technology Challenges 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t>Focus of today’s meeting</a:t>
            </a:r>
            <a:endParaRPr sz="2400"/>
          </a:p>
          <a:p>
            <a:pPr marL="685800" lvl="1" indent="-228600">
              <a:spcBef>
                <a:spcPts val="500"/>
              </a:spcBef>
              <a:defRPr sz="2000"/>
            </a:pPr>
            <a:r>
              <a:t>Would like to have opportunities to collaborate</a:t>
            </a:r>
          </a:p>
        </p:txBody>
      </p:sp>
      <p:sp>
        <p:nvSpPr>
          <p:cNvPr id="463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11172418" y="6414760"/>
            <a:ext cx="181380" cy="24830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11095176" y="6414760"/>
            <a:ext cx="258622" cy="24830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598" name="Title 3"/>
          <p:cNvSpPr txBox="1">
            <a:spLocks noGrp="1"/>
          </p:cNvSpPr>
          <p:nvPr>
            <p:ph type="title"/>
          </p:nvPr>
        </p:nvSpPr>
        <p:spPr>
          <a:xfrm>
            <a:off x="831760" y="365125"/>
            <a:ext cx="10515601" cy="864807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Chogori RPC</a:t>
            </a:r>
          </a:p>
        </p:txBody>
      </p:sp>
      <p:pic>
        <p:nvPicPr>
          <p:cNvPr id="599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492" y="160415"/>
            <a:ext cx="5348478" cy="246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0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" y="2767931"/>
            <a:ext cx="12040145" cy="4090071"/>
          </a:xfrm>
          <a:prstGeom prst="rect">
            <a:avLst/>
          </a:prstGeom>
          <a:ln w="12700">
            <a:miter lim="400000"/>
          </a:ln>
        </p:spPr>
      </p:pic>
      <p:sp>
        <p:nvSpPr>
          <p:cNvPr id="601" name="Rectangle 7"/>
          <p:cNvSpPr/>
          <p:nvPr/>
        </p:nvSpPr>
        <p:spPr>
          <a:xfrm>
            <a:off x="6739845" y="160414"/>
            <a:ext cx="5219684" cy="2402809"/>
          </a:xfrm>
          <a:prstGeom prst="rect">
            <a:avLst/>
          </a:prstGeom>
          <a:ln w="38100">
            <a:solidFill>
              <a:srgbClr val="44546A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11095176" y="6414760"/>
            <a:ext cx="258622" cy="24830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604" name="Title 3"/>
          <p:cNvSpPr txBox="1">
            <a:spLocks noGrp="1"/>
          </p:cNvSpPr>
          <p:nvPr>
            <p:ph type="title"/>
          </p:nvPr>
        </p:nvSpPr>
        <p:spPr>
          <a:xfrm>
            <a:off x="831760" y="365125"/>
            <a:ext cx="10515601" cy="864807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Chogori RPC – “Payload”</a:t>
            </a:r>
          </a:p>
        </p:txBody>
      </p:sp>
      <p:sp>
        <p:nvSpPr>
          <p:cNvPr id="605" name="Content Placeholder 4"/>
          <p:cNvSpPr txBox="1">
            <a:spLocks noGrp="1"/>
          </p:cNvSpPr>
          <p:nvPr>
            <p:ph type="body" sz="half" idx="1"/>
          </p:nvPr>
        </p:nvSpPr>
        <p:spPr>
          <a:xfrm>
            <a:off x="838200" y="1294326"/>
            <a:ext cx="10515600" cy="183929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1000"/>
              </a:lnSpc>
              <a:defRPr sz="2500"/>
            </a:pPr>
            <a:r>
              <a:t>Segmented smart buffers for network transport</a:t>
            </a:r>
          </a:p>
          <a:p>
            <a:pPr>
              <a:lnSpc>
                <a:spcPct val="81000"/>
              </a:lnSpc>
              <a:defRPr sz="2500"/>
            </a:pPr>
            <a:r>
              <a:t>Minimizes copies</a:t>
            </a:r>
          </a:p>
          <a:p>
            <a:pPr>
              <a:lnSpc>
                <a:spcPct val="81000"/>
              </a:lnSpc>
              <a:defRPr sz="2500"/>
            </a:pPr>
            <a:r>
              <a:t>0-copy send and receive if payload native</a:t>
            </a:r>
          </a:p>
          <a:p>
            <a:pPr>
              <a:lnSpc>
                <a:spcPct val="81000"/>
              </a:lnSpc>
              <a:defRPr sz="2500"/>
            </a:pPr>
            <a:r>
              <a:t>1 copy (serialization/deserialization) otherwise</a:t>
            </a:r>
          </a:p>
        </p:txBody>
      </p:sp>
      <p:sp>
        <p:nvSpPr>
          <p:cNvPr id="606" name="Rectangle 6"/>
          <p:cNvSpPr/>
          <p:nvPr/>
        </p:nvSpPr>
        <p:spPr>
          <a:xfrm>
            <a:off x="1803971" y="3724383"/>
            <a:ext cx="2069389" cy="595903"/>
          </a:xfrm>
          <a:prstGeom prst="rect">
            <a:avLst/>
          </a:prstGeom>
          <a:ln w="38100">
            <a:solidFill>
              <a:srgbClr val="44546A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607" name="Rectangle 7"/>
          <p:cNvSpPr/>
          <p:nvPr/>
        </p:nvSpPr>
        <p:spPr>
          <a:xfrm>
            <a:off x="4786900" y="3724380"/>
            <a:ext cx="2069389" cy="595903"/>
          </a:xfrm>
          <a:prstGeom prst="rect">
            <a:avLst/>
          </a:prstGeom>
          <a:ln w="38100">
            <a:solidFill>
              <a:srgbClr val="44546A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608" name="Rectangle 8"/>
          <p:cNvSpPr/>
          <p:nvPr/>
        </p:nvSpPr>
        <p:spPr>
          <a:xfrm>
            <a:off x="7769831" y="3724380"/>
            <a:ext cx="2069389" cy="595903"/>
          </a:xfrm>
          <a:prstGeom prst="rect">
            <a:avLst/>
          </a:prstGeom>
          <a:ln w="38100">
            <a:solidFill>
              <a:srgbClr val="44546A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609" name="Straight Connector 9"/>
          <p:cNvSpPr/>
          <p:nvPr/>
        </p:nvSpPr>
        <p:spPr>
          <a:xfrm>
            <a:off x="2558264" y="3724380"/>
            <a:ext cx="2" cy="595903"/>
          </a:xfrm>
          <a:prstGeom prst="line">
            <a:avLst/>
          </a:prstGeom>
          <a:ln w="28575">
            <a:solidFill>
              <a:srgbClr val="000000"/>
            </a:solidFill>
            <a:prstDash val="dash"/>
          </a:ln>
        </p:spPr>
        <p:txBody>
          <a:bodyPr lIns="45718" tIns="45718" rIns="45718" bIns="45718"/>
          <a:lstStyle/>
          <a:p>
            <a:endParaRPr/>
          </a:p>
        </p:txBody>
      </p:sp>
      <p:cxnSp>
        <p:nvCxnSpPr>
          <p:cNvPr id="610" name="Connector: Curved 10"/>
          <p:cNvCxnSpPr>
            <a:stCxn id="606" idx="0"/>
            <a:endCxn id="607" idx="0"/>
          </p:cNvCxnSpPr>
          <p:nvPr/>
        </p:nvCxnSpPr>
        <p:spPr>
          <a:xfrm flipV="1">
            <a:off x="2838665" y="4022331"/>
            <a:ext cx="2982930" cy="4"/>
          </a:xfrm>
          <a:prstGeom prst="straightConnector1">
            <a:avLst/>
          </a:prstGeom>
          <a:ln w="28575">
            <a:solidFill>
              <a:srgbClr val="44546A"/>
            </a:solidFill>
            <a:miter/>
            <a:tailEnd type="triangle"/>
          </a:ln>
        </p:spPr>
      </p:cxnSp>
      <p:sp>
        <p:nvSpPr>
          <p:cNvPr id="611" name="Connector: Curved 11"/>
          <p:cNvSpPr/>
          <p:nvPr/>
        </p:nvSpPr>
        <p:spPr>
          <a:xfrm flipV="1">
            <a:off x="6856286" y="4015980"/>
            <a:ext cx="913545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400" y="0"/>
                  <a:pt x="10800" y="10800"/>
                  <a:pt x="10800" y="10800"/>
                </a:cubicBezTo>
                <a:cubicBezTo>
                  <a:pt x="10800" y="21600"/>
                  <a:pt x="16200" y="21600"/>
                  <a:pt x="21600" y="21600"/>
                </a:cubicBezTo>
              </a:path>
            </a:pathLst>
          </a:custGeom>
          <a:ln w="28575">
            <a:solidFill>
              <a:srgbClr val="44546A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612" name="Left Brace 12"/>
          <p:cNvSpPr/>
          <p:nvPr/>
        </p:nvSpPr>
        <p:spPr>
          <a:xfrm>
            <a:off x="1608761" y="4726108"/>
            <a:ext cx="390419" cy="708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21156"/>
                  <a:pt x="10800" y="20609"/>
                </a:cubicBezTo>
                <a:lnTo>
                  <a:pt x="10800" y="11791"/>
                </a:lnTo>
                <a:cubicBezTo>
                  <a:pt x="10800" y="11244"/>
                  <a:pt x="5965" y="10800"/>
                  <a:pt x="0" y="10800"/>
                </a:cubicBezTo>
                <a:cubicBezTo>
                  <a:pt x="5965" y="10800"/>
                  <a:pt x="10800" y="10356"/>
                  <a:pt x="10800" y="9809"/>
                </a:cubicBezTo>
                <a:lnTo>
                  <a:pt x="10800" y="991"/>
                </a:lnTo>
                <a:cubicBezTo>
                  <a:pt x="10800" y="444"/>
                  <a:pt x="15635" y="0"/>
                  <a:pt x="21600" y="0"/>
                </a:cubicBezTo>
              </a:path>
            </a:pathLst>
          </a:custGeom>
          <a:ln w="19050">
            <a:solidFill>
              <a:srgbClr val="44546A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613" name="Right Brace 13"/>
          <p:cNvSpPr/>
          <p:nvPr/>
        </p:nvSpPr>
        <p:spPr>
          <a:xfrm>
            <a:off x="3678149" y="4710696"/>
            <a:ext cx="390420" cy="739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425"/>
                  <a:pt x="10800" y="950"/>
                </a:cubicBezTo>
                <a:lnTo>
                  <a:pt x="10800" y="9850"/>
                </a:lnTo>
                <a:cubicBezTo>
                  <a:pt x="10800" y="10375"/>
                  <a:pt x="15635" y="10800"/>
                  <a:pt x="21600" y="10800"/>
                </a:cubicBezTo>
                <a:cubicBezTo>
                  <a:pt x="15635" y="10800"/>
                  <a:pt x="10800" y="11225"/>
                  <a:pt x="10800" y="11750"/>
                </a:cubicBezTo>
                <a:lnTo>
                  <a:pt x="10800" y="20650"/>
                </a:lnTo>
                <a:cubicBezTo>
                  <a:pt x="10800" y="21175"/>
                  <a:pt x="5965" y="21600"/>
                  <a:pt x="0" y="21600"/>
                </a:cubicBezTo>
              </a:path>
            </a:pathLst>
          </a:custGeom>
          <a:ln w="19050">
            <a:solidFill>
              <a:srgbClr val="44546A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614" name="TextBox 14"/>
          <p:cNvSpPr txBox="1"/>
          <p:nvPr/>
        </p:nvSpPr>
        <p:spPr>
          <a:xfrm>
            <a:off x="2408775" y="4911048"/>
            <a:ext cx="874333" cy="340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MTU</a:t>
            </a:r>
          </a:p>
        </p:txBody>
      </p:sp>
      <p:sp>
        <p:nvSpPr>
          <p:cNvPr id="615" name="Left Brace 15"/>
          <p:cNvSpPr/>
          <p:nvPr/>
        </p:nvSpPr>
        <p:spPr>
          <a:xfrm>
            <a:off x="2363054" y="5563673"/>
            <a:ext cx="390420" cy="708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21156"/>
                  <a:pt x="10800" y="20609"/>
                </a:cubicBezTo>
                <a:lnTo>
                  <a:pt x="10800" y="11791"/>
                </a:lnTo>
                <a:cubicBezTo>
                  <a:pt x="10800" y="11244"/>
                  <a:pt x="5965" y="10800"/>
                  <a:pt x="0" y="10800"/>
                </a:cubicBezTo>
                <a:cubicBezTo>
                  <a:pt x="5965" y="10800"/>
                  <a:pt x="10800" y="10356"/>
                  <a:pt x="10800" y="9809"/>
                </a:cubicBezTo>
                <a:lnTo>
                  <a:pt x="10800" y="991"/>
                </a:lnTo>
                <a:cubicBezTo>
                  <a:pt x="10800" y="444"/>
                  <a:pt x="15635" y="0"/>
                  <a:pt x="21600" y="0"/>
                </a:cubicBezTo>
              </a:path>
            </a:pathLst>
          </a:custGeom>
          <a:ln w="19050">
            <a:solidFill>
              <a:srgbClr val="44546A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616" name="Right Brace 16"/>
          <p:cNvSpPr/>
          <p:nvPr/>
        </p:nvSpPr>
        <p:spPr>
          <a:xfrm>
            <a:off x="9644009" y="5403729"/>
            <a:ext cx="390420" cy="739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425"/>
                  <a:pt x="10800" y="950"/>
                </a:cubicBezTo>
                <a:lnTo>
                  <a:pt x="10800" y="9850"/>
                </a:lnTo>
                <a:cubicBezTo>
                  <a:pt x="10800" y="10375"/>
                  <a:pt x="15635" y="10800"/>
                  <a:pt x="21600" y="10800"/>
                </a:cubicBezTo>
                <a:cubicBezTo>
                  <a:pt x="15635" y="10800"/>
                  <a:pt x="10800" y="11225"/>
                  <a:pt x="10800" y="11750"/>
                </a:cubicBezTo>
                <a:lnTo>
                  <a:pt x="10800" y="20650"/>
                </a:lnTo>
                <a:cubicBezTo>
                  <a:pt x="10800" y="21175"/>
                  <a:pt x="5965" y="21600"/>
                  <a:pt x="0" y="21600"/>
                </a:cubicBezTo>
              </a:path>
            </a:pathLst>
          </a:custGeom>
          <a:ln w="19050">
            <a:solidFill>
              <a:srgbClr val="44546A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617" name="TextBox 17"/>
          <p:cNvSpPr txBox="1"/>
          <p:nvPr/>
        </p:nvSpPr>
        <p:spPr>
          <a:xfrm>
            <a:off x="5345472" y="5671049"/>
            <a:ext cx="1706540" cy="392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User Data</a:t>
            </a:r>
          </a:p>
        </p:txBody>
      </p:sp>
      <p:sp>
        <p:nvSpPr>
          <p:cNvPr id="618" name="TextBox 18"/>
          <p:cNvSpPr txBox="1"/>
          <p:nvPr/>
        </p:nvSpPr>
        <p:spPr>
          <a:xfrm>
            <a:off x="2986782" y="3837663"/>
            <a:ext cx="325779" cy="352137"/>
          </a:xfrm>
          <a:prstGeom prst="rect">
            <a:avLst/>
          </a:prstGeom>
          <a:ln w="19050">
            <a:solidFill>
              <a:schemeClr val="accent4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1</a:t>
            </a:r>
          </a:p>
        </p:txBody>
      </p:sp>
      <p:sp>
        <p:nvSpPr>
          <p:cNvPr id="619" name="TextBox 19"/>
          <p:cNvSpPr txBox="1"/>
          <p:nvPr/>
        </p:nvSpPr>
        <p:spPr>
          <a:xfrm>
            <a:off x="5658706" y="3837663"/>
            <a:ext cx="325778" cy="352137"/>
          </a:xfrm>
          <a:prstGeom prst="rect">
            <a:avLst/>
          </a:prstGeom>
          <a:ln w="19050">
            <a:solidFill>
              <a:schemeClr val="accent4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2</a:t>
            </a:r>
          </a:p>
        </p:txBody>
      </p:sp>
      <p:sp>
        <p:nvSpPr>
          <p:cNvPr id="620" name="TextBox 20"/>
          <p:cNvSpPr txBox="1"/>
          <p:nvPr/>
        </p:nvSpPr>
        <p:spPr>
          <a:xfrm>
            <a:off x="8641636" y="3837663"/>
            <a:ext cx="325778" cy="352137"/>
          </a:xfrm>
          <a:prstGeom prst="rect">
            <a:avLst/>
          </a:prstGeom>
          <a:ln w="19050">
            <a:solidFill>
              <a:schemeClr val="accent4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3</a:t>
            </a:r>
          </a:p>
        </p:txBody>
      </p:sp>
      <p:sp>
        <p:nvSpPr>
          <p:cNvPr id="621" name="TextBox 21"/>
          <p:cNvSpPr txBox="1"/>
          <p:nvPr/>
        </p:nvSpPr>
        <p:spPr>
          <a:xfrm>
            <a:off x="2017801" y="3837663"/>
            <a:ext cx="325778" cy="352137"/>
          </a:xfrm>
          <a:prstGeom prst="rect">
            <a:avLst/>
          </a:prstGeom>
          <a:ln w="19050">
            <a:solidFill>
              <a:schemeClr val="accent4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4</a:t>
            </a:r>
          </a:p>
        </p:txBody>
      </p:sp>
      <p:sp>
        <p:nvSpPr>
          <p:cNvPr id="622" name="TextBox 1"/>
          <p:cNvSpPr txBox="1"/>
          <p:nvPr/>
        </p:nvSpPr>
        <p:spPr>
          <a:xfrm>
            <a:off x="9644009" y="1688314"/>
            <a:ext cx="2352782" cy="1822161"/>
          </a:xfrm>
          <a:prstGeom prst="rect">
            <a:avLst/>
          </a:prstGeom>
          <a:ln w="28575">
            <a:solidFill>
              <a:srgbClr val="FF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buSzPct val="100000"/>
              <a:buAutoNum type="arabicPeriod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User data serialized</a:t>
            </a:r>
          </a:p>
          <a:p>
            <a:pPr marL="342900" indent="-342900">
              <a:buSzPct val="100000"/>
              <a:buAutoNum type="arabicPeriod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2</a:t>
            </a:r>
            <a:r>
              <a:rPr baseline="30000"/>
              <a:t>nd</a:t>
            </a:r>
            <a:r>
              <a:t> block user data serialized</a:t>
            </a:r>
          </a:p>
          <a:p>
            <a:pPr marL="342900" indent="-342900">
              <a:buSzPct val="100000"/>
              <a:buAutoNum type="arabicPeriod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3</a:t>
            </a:r>
            <a:r>
              <a:rPr baseline="30000"/>
              <a:t>rd</a:t>
            </a:r>
            <a:r>
              <a:t> block user data serialized</a:t>
            </a:r>
          </a:p>
          <a:p>
            <a:pPr marL="342900" indent="-342900">
              <a:buSzPct val="100000"/>
              <a:buAutoNum type="arabicPeriod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RPC header written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Title 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Distributed Transaction Tradeoffs</a:t>
            </a:r>
          </a:p>
        </p:txBody>
      </p:sp>
      <p:sp>
        <p:nvSpPr>
          <p:cNvPr id="62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45986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t>Consistency</a:t>
            </a:r>
          </a:p>
          <a:p>
            <a:pPr marL="685800" lvl="1" indent="-228600">
              <a:spcBef>
                <a:spcPts val="500"/>
              </a:spcBef>
              <a:defRPr sz="1600"/>
            </a:pPr>
            <a:r>
              <a:t>PRAM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Causal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Sequential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Linearizable</a:t>
            </a:r>
          </a:p>
          <a:p>
            <a:pPr>
              <a:defRPr sz="2000"/>
            </a:pPr>
            <a:r>
              <a:t>Isolation</a:t>
            </a:r>
          </a:p>
          <a:p>
            <a:pPr marL="685800" lvl="1" indent="-228600">
              <a:spcBef>
                <a:spcPts val="500"/>
              </a:spcBef>
              <a:defRPr sz="1600"/>
            </a:pPr>
            <a:r>
              <a:t>Read Committed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Snapshot Isolation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Serializable</a:t>
            </a:r>
          </a:p>
          <a:p>
            <a:pPr>
              <a:defRPr sz="2000"/>
            </a:pPr>
            <a:r>
              <a:t>Performance</a:t>
            </a:r>
          </a:p>
          <a:p>
            <a:pPr marL="685800" lvl="1" indent="-228600">
              <a:spcBef>
                <a:spcPts val="500"/>
              </a:spcBef>
              <a:defRPr sz="1600"/>
            </a:pPr>
            <a:r>
              <a:t>Consequence of providing specific levels of consistency and isolation.</a:t>
            </a:r>
            <a:endParaRPr sz="2400"/>
          </a:p>
          <a:p>
            <a:pPr marL="685800" lvl="1" indent="-228600">
              <a:spcBef>
                <a:spcPts val="500"/>
              </a:spcBef>
              <a:defRPr sz="1600"/>
            </a:pPr>
            <a:r>
              <a:t>Typically dominated by the need for round-trip network communication, especially if it is a remote DC call.</a:t>
            </a:r>
            <a:endParaRPr sz="2400"/>
          </a:p>
          <a:p>
            <a:pPr marL="685800" lvl="1" indent="-228600">
              <a:spcBef>
                <a:spcPts val="500"/>
              </a:spcBef>
              <a:defRPr sz="1600"/>
            </a:pPr>
            <a:r>
              <a:t>Some require additional artificial wait (x…xxx ms) to achieve correctness</a:t>
            </a:r>
          </a:p>
        </p:txBody>
      </p:sp>
      <p:sp>
        <p:nvSpPr>
          <p:cNvPr id="626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095176" y="6414760"/>
            <a:ext cx="258622" cy="24830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graphicFrame>
        <p:nvGraphicFramePr>
          <p:cNvPr id="627" name="Table 1"/>
          <p:cNvGraphicFramePr/>
          <p:nvPr/>
        </p:nvGraphicFramePr>
        <p:xfrm>
          <a:off x="1569719" y="4208383"/>
          <a:ext cx="8127999" cy="201168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509"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</a:rPr>
                        <a:t>Name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</a:rPr>
                        <a:t>Local DC roundtrip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</a:rPr>
                        <a:t>Remote DC roundtrip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509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600"/>
                        <a:t>Percolator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600"/>
                        <a:t>~0-10?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600"/>
                        <a:t>8-14?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509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600"/>
                        <a:t>TiDB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600"/>
                        <a:t>0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600"/>
                        <a:t>14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509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600"/>
                        <a:t>Spanner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600"/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600"/>
                        <a:t>8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509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600"/>
                        <a:t>YugabyteDB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600"/>
                        <a:t>4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600"/>
                        <a:t>10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5509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600"/>
                        <a:t>CockroachDB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600"/>
                        <a:t>4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600"/>
                        <a:t>6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28" name="TextBox 3"/>
          <p:cNvSpPr txBox="1"/>
          <p:nvPr/>
        </p:nvSpPr>
        <p:spPr>
          <a:xfrm>
            <a:off x="10027919" y="4883447"/>
            <a:ext cx="1717040" cy="1391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200">
                <a:latin typeface="+mj-lt"/>
                <a:ea typeface="+mj-ea"/>
                <a:cs typeface="+mj-cs"/>
                <a:sym typeface="Calibri"/>
              </a:defRPr>
            </a:pPr>
            <a:r>
              <a:t>Webinar: Comparing Distributed Transaction Architectures for the Cloud Era</a:t>
            </a:r>
          </a:p>
          <a:p>
            <a:pPr>
              <a:defRPr sz="12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https://www.youtube.com/watch?v=w_zYYF3-iSo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Title 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Transaction Design Goals</a:t>
            </a:r>
          </a:p>
        </p:txBody>
      </p:sp>
      <p:sp>
        <p:nvSpPr>
          <p:cNvPr id="63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t>Support for global transactions over datasets spanning availability zones</a:t>
            </a:r>
          </a:p>
          <a:p>
            <a:pPr>
              <a:defRPr sz="2000"/>
            </a:pPr>
            <a:r>
              <a:t>Scalable, multi-reader, multi-writer architecture</a:t>
            </a:r>
          </a:p>
          <a:p>
            <a:pPr>
              <a:defRPr sz="2000"/>
            </a:pPr>
            <a:r>
              <a:t>In-memory oriented data storage</a:t>
            </a:r>
          </a:p>
          <a:p>
            <a:pPr>
              <a:defRPr sz="2000"/>
            </a:pPr>
            <a:r>
              <a:t>Take advantage of low-latency network</a:t>
            </a:r>
          </a:p>
          <a:p>
            <a:pPr>
              <a:defRPr sz="2000"/>
            </a:pPr>
            <a:r>
              <a:t>Isolation: </a:t>
            </a:r>
            <a:r>
              <a:rPr b="1"/>
              <a:t>Serializability</a:t>
            </a:r>
            <a:r>
              <a:t> via </a:t>
            </a:r>
            <a:r>
              <a:rPr b="1"/>
              <a:t>Snapshot Isolation</a:t>
            </a:r>
          </a:p>
          <a:p>
            <a:pPr>
              <a:defRPr sz="2000"/>
            </a:pPr>
            <a:r>
              <a:t>Consistency: </a:t>
            </a:r>
            <a:r>
              <a:rPr b="1"/>
              <a:t>Sequential and External Causal Consistency</a:t>
            </a:r>
          </a:p>
          <a:p>
            <a:pPr marL="685800" lvl="1" indent="-228600">
              <a:spcBef>
                <a:spcPts val="500"/>
              </a:spcBef>
              <a:defRPr sz="1600"/>
            </a:pPr>
            <a:r>
              <a:t> if two transactions have causal relationship even outside of our system, we guarantee that the causal relationship will be observed by all users of the system.</a:t>
            </a:r>
            <a:endParaRPr sz="2400"/>
          </a:p>
          <a:p>
            <a:pPr>
              <a:defRPr sz="2000"/>
            </a:pPr>
            <a:r>
              <a:t>Our selected combination of isolation and consistency level, provides guarantee that applications will not observe any practical anomalies</a:t>
            </a:r>
          </a:p>
          <a:p>
            <a:pPr>
              <a:defRPr sz="2000"/>
            </a:pPr>
            <a:r>
              <a:t>K2-3SI: K2 </a:t>
            </a:r>
            <a:r>
              <a:rPr b="1"/>
              <a:t>S</a:t>
            </a:r>
            <a:r>
              <a:t>equential consistency with </a:t>
            </a:r>
            <a:r>
              <a:rPr b="1"/>
              <a:t>S</a:t>
            </a:r>
            <a:r>
              <a:t>erializable </a:t>
            </a:r>
            <a:r>
              <a:rPr b="1"/>
              <a:t>S</a:t>
            </a:r>
            <a:r>
              <a:t>napshot </a:t>
            </a:r>
            <a:r>
              <a:rPr b="1"/>
              <a:t>I</a:t>
            </a:r>
            <a:r>
              <a:t>solation</a:t>
            </a:r>
          </a:p>
        </p:txBody>
      </p:sp>
      <p:sp>
        <p:nvSpPr>
          <p:cNvPr id="634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095176" y="6414760"/>
            <a:ext cx="258622" cy="24830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635" name="TextBox 1"/>
          <p:cNvSpPr txBox="1"/>
          <p:nvPr/>
        </p:nvSpPr>
        <p:spPr>
          <a:xfrm>
            <a:off x="9621518" y="5715299"/>
            <a:ext cx="2529843" cy="438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200">
                <a:latin typeface="+mj-lt"/>
                <a:ea typeface="+mj-ea"/>
                <a:cs typeface="+mj-cs"/>
                <a:sym typeface="Calibri"/>
              </a:defRPr>
            </a:pPr>
            <a:r>
              <a:t>An overview can be found here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https://jepsen.io/consistency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Title 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Time And Sequencing</a:t>
            </a:r>
          </a:p>
        </p:txBody>
      </p:sp>
      <p:sp>
        <p:nvSpPr>
          <p:cNvPr id="638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798320"/>
            <a:ext cx="10515600" cy="4378643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t>UniversalTime – a globally agreed-upon time-now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t>Not really possible in a distributed system – instead use TrueTime(start, end)</a:t>
            </a:r>
            <a:endParaRPr sz="2400"/>
          </a:p>
          <a:p>
            <a:pPr>
              <a:defRPr sz="2000"/>
            </a:pPr>
            <a:r>
              <a:t>K2Timestamp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t>TrueTime + issuer id (TSO id)</a:t>
            </a:r>
            <a:endParaRPr sz="2400"/>
          </a:p>
          <a:p>
            <a:pPr marL="685800" lvl="1" indent="-228600">
              <a:spcBef>
                <a:spcPts val="500"/>
              </a:spcBef>
              <a:defRPr sz="2000"/>
            </a:pPr>
            <a:r>
              <a:t>The end value is guaranteed to be strictly increasing, providing strict sequence for timestamps from the same issuer</a:t>
            </a:r>
            <a:endParaRPr sz="2400"/>
          </a:p>
          <a:p>
            <a:pPr>
              <a:defRPr sz="2000"/>
            </a:pPr>
            <a:r>
              <a:t>Timestamp Oracle (TSO)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t>To achieve optimal results, the clock error bound should be on the order of 1 network roundtrip (~10µs)</a:t>
            </a:r>
            <a:endParaRPr sz="2400"/>
          </a:p>
          <a:p>
            <a:pPr marL="685800" lvl="1" indent="-228600">
              <a:spcBef>
                <a:spcPts val="500"/>
              </a:spcBef>
              <a:defRPr sz="2000"/>
            </a:pPr>
            <a:r>
              <a:t>We support multiple TSOs but we do not require that they perform any consensus. Their clocks must be within known, bound error from UT.</a:t>
            </a:r>
          </a:p>
        </p:txBody>
      </p:sp>
      <p:sp>
        <p:nvSpPr>
          <p:cNvPr id="639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095176" y="6414760"/>
            <a:ext cx="258622" cy="24830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" name="Cloud 76"/>
          <p:cNvGrpSpPr/>
          <p:nvPr/>
        </p:nvGrpSpPr>
        <p:grpSpPr>
          <a:xfrm>
            <a:off x="-4625" y="1207354"/>
            <a:ext cx="5602207" cy="5051130"/>
            <a:chOff x="119" y="-51"/>
            <a:chExt cx="5602206" cy="5051128"/>
          </a:xfrm>
        </p:grpSpPr>
        <p:sp>
          <p:nvSpPr>
            <p:cNvPr id="643" name="Shape"/>
            <p:cNvSpPr/>
            <p:nvPr/>
          </p:nvSpPr>
          <p:spPr>
            <a:xfrm>
              <a:off x="119" y="-52"/>
              <a:ext cx="5602207" cy="5051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chemeClr val="accent1">
                <a:alpha val="21000"/>
              </a:schemeClr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644" name="Shape"/>
            <p:cNvSpPr/>
            <p:nvPr/>
          </p:nvSpPr>
          <p:spPr>
            <a:xfrm>
              <a:off x="284462" y="256840"/>
              <a:ext cx="5133398" cy="4288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</p:grpSp>
      <p:sp>
        <p:nvSpPr>
          <p:cNvPr id="646" name="Title 12"/>
          <p:cNvSpPr txBox="1">
            <a:spLocks noGrp="1"/>
          </p:cNvSpPr>
          <p:nvPr>
            <p:ph type="title"/>
          </p:nvPr>
        </p:nvSpPr>
        <p:spPr>
          <a:xfrm>
            <a:off x="396169" y="-130092"/>
            <a:ext cx="10515601" cy="1444869"/>
          </a:xfrm>
          <a:prstGeom prst="rect">
            <a:avLst/>
          </a:prstGeom>
        </p:spPr>
        <p:txBody>
          <a:bodyPr/>
          <a:lstStyle/>
          <a:p>
            <a:r>
              <a:t>Global Architecture</a:t>
            </a:r>
          </a:p>
        </p:txBody>
      </p:sp>
      <p:sp>
        <p:nvSpPr>
          <p:cNvPr id="647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095176" y="6414760"/>
            <a:ext cx="258622" cy="24830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648" name="TextBox 77"/>
          <p:cNvSpPr txBox="1"/>
          <p:nvPr/>
        </p:nvSpPr>
        <p:spPr>
          <a:xfrm>
            <a:off x="2271561" y="1690689"/>
            <a:ext cx="2134404" cy="33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Geo Region</a:t>
            </a:r>
          </a:p>
        </p:txBody>
      </p:sp>
      <p:grpSp>
        <p:nvGrpSpPr>
          <p:cNvPr id="651" name="Rounded Rectangle 79"/>
          <p:cNvGrpSpPr/>
          <p:nvPr/>
        </p:nvGrpSpPr>
        <p:grpSpPr>
          <a:xfrm>
            <a:off x="315832" y="4167947"/>
            <a:ext cx="1846846" cy="1036833"/>
            <a:chOff x="0" y="0"/>
            <a:chExt cx="1846845" cy="1036831"/>
          </a:xfrm>
        </p:grpSpPr>
        <p:sp>
          <p:nvSpPr>
            <p:cNvPr id="649" name="Rounded Rectangle"/>
            <p:cNvSpPr/>
            <p:nvPr/>
          </p:nvSpPr>
          <p:spPr>
            <a:xfrm>
              <a:off x="0" y="0"/>
              <a:ext cx="1846846" cy="1036832"/>
            </a:xfrm>
            <a:prstGeom prst="roundRect">
              <a:avLst>
                <a:gd name="adj" fmla="val 16667"/>
              </a:avLst>
            </a:prstGeom>
            <a:solidFill>
              <a:srgbClr val="C55A1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650" name="Control Plane Oracle…"/>
            <p:cNvSpPr txBox="1"/>
            <p:nvPr/>
          </p:nvSpPr>
          <p:spPr>
            <a:xfrm>
              <a:off x="96334" y="149415"/>
              <a:ext cx="1654177" cy="7379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Control Plane Oracle</a:t>
              </a:r>
            </a:p>
            <a:p>
              <a:pPr algn="ctr">
                <a:defRPr sz="14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/w global consensus</a:t>
              </a:r>
            </a:p>
            <a:p>
              <a:pPr algn="ctr">
                <a:defRPr sz="14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(CPO)</a:t>
              </a:r>
            </a:p>
          </p:txBody>
        </p:sp>
      </p:grpSp>
      <p:grpSp>
        <p:nvGrpSpPr>
          <p:cNvPr id="658" name="Group 134"/>
          <p:cNvGrpSpPr/>
          <p:nvPr/>
        </p:nvGrpSpPr>
        <p:grpSpPr>
          <a:xfrm>
            <a:off x="3542928" y="2180928"/>
            <a:ext cx="1176093" cy="1015220"/>
            <a:chOff x="0" y="-1"/>
            <a:chExt cx="1176091" cy="1015219"/>
          </a:xfrm>
        </p:grpSpPr>
        <p:grpSp>
          <p:nvGrpSpPr>
            <p:cNvPr id="654" name="Rounded Rectangle 82"/>
            <p:cNvGrpSpPr/>
            <p:nvPr/>
          </p:nvGrpSpPr>
          <p:grpSpPr>
            <a:xfrm>
              <a:off x="152400" y="152400"/>
              <a:ext cx="1023691" cy="862819"/>
              <a:chOff x="0" y="0"/>
              <a:chExt cx="1023690" cy="862817"/>
            </a:xfrm>
          </p:grpSpPr>
          <p:sp>
            <p:nvSpPr>
              <p:cNvPr id="652" name="Rounded Rectangle"/>
              <p:cNvSpPr/>
              <p:nvPr/>
            </p:nvSpPr>
            <p:spPr>
              <a:xfrm>
                <a:off x="0" y="0"/>
                <a:ext cx="1023691" cy="862818"/>
              </a:xfrm>
              <a:prstGeom prst="roundRect">
                <a:avLst>
                  <a:gd name="adj" fmla="val 16667"/>
                </a:avLst>
              </a:prstGeom>
              <a:solidFill>
                <a:srgbClr val="7030A0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653" name="K2Nodes"/>
              <p:cNvSpPr txBox="1"/>
              <p:nvPr/>
            </p:nvSpPr>
            <p:spPr>
              <a:xfrm>
                <a:off x="87838" y="291008"/>
                <a:ext cx="848015" cy="2807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4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r>
                  <a:t>K2Nodes</a:t>
                </a:r>
              </a:p>
            </p:txBody>
          </p:sp>
        </p:grpSp>
        <p:grpSp>
          <p:nvGrpSpPr>
            <p:cNvPr id="657" name="Rounded Rectangle 83"/>
            <p:cNvGrpSpPr/>
            <p:nvPr/>
          </p:nvGrpSpPr>
          <p:grpSpPr>
            <a:xfrm>
              <a:off x="-1" y="-2"/>
              <a:ext cx="1023691" cy="862820"/>
              <a:chOff x="0" y="0"/>
              <a:chExt cx="1023690" cy="862818"/>
            </a:xfrm>
          </p:grpSpPr>
          <p:sp>
            <p:nvSpPr>
              <p:cNvPr id="655" name="Rounded Rectangle"/>
              <p:cNvSpPr/>
              <p:nvPr/>
            </p:nvSpPr>
            <p:spPr>
              <a:xfrm>
                <a:off x="0" y="0"/>
                <a:ext cx="1023691" cy="862819"/>
              </a:xfrm>
              <a:prstGeom prst="roundRect">
                <a:avLst>
                  <a:gd name="adj" fmla="val 16667"/>
                </a:avLst>
              </a:prstGeom>
              <a:solidFill>
                <a:srgbClr val="7030A0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656" name="K2Nodes"/>
              <p:cNvSpPr txBox="1"/>
              <p:nvPr/>
            </p:nvSpPr>
            <p:spPr>
              <a:xfrm>
                <a:off x="87838" y="291009"/>
                <a:ext cx="848015" cy="2807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4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r>
                  <a:t>K2Nodes</a:t>
                </a:r>
              </a:p>
            </p:txBody>
          </p:sp>
        </p:grpSp>
      </p:grpSp>
      <p:grpSp>
        <p:nvGrpSpPr>
          <p:cNvPr id="665" name="Group 135"/>
          <p:cNvGrpSpPr/>
          <p:nvPr/>
        </p:nvGrpSpPr>
        <p:grpSpPr>
          <a:xfrm>
            <a:off x="2103705" y="3179802"/>
            <a:ext cx="1328493" cy="1015221"/>
            <a:chOff x="0" y="-1"/>
            <a:chExt cx="1328491" cy="1015219"/>
          </a:xfrm>
        </p:grpSpPr>
        <p:grpSp>
          <p:nvGrpSpPr>
            <p:cNvPr id="661" name="Rounded Rectangle 84"/>
            <p:cNvGrpSpPr/>
            <p:nvPr/>
          </p:nvGrpSpPr>
          <p:grpSpPr>
            <a:xfrm>
              <a:off x="152400" y="152400"/>
              <a:ext cx="1176091" cy="862819"/>
              <a:chOff x="0" y="0"/>
              <a:chExt cx="1176090" cy="862817"/>
            </a:xfrm>
          </p:grpSpPr>
          <p:sp>
            <p:nvSpPr>
              <p:cNvPr id="659" name="Rounded Rectangle"/>
              <p:cNvSpPr/>
              <p:nvPr/>
            </p:nvSpPr>
            <p:spPr>
              <a:xfrm>
                <a:off x="0" y="0"/>
                <a:ext cx="1176091" cy="862818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660" name="K2Nodes"/>
              <p:cNvSpPr txBox="1"/>
              <p:nvPr/>
            </p:nvSpPr>
            <p:spPr>
              <a:xfrm>
                <a:off x="87838" y="291008"/>
                <a:ext cx="1000415" cy="2807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4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r>
                  <a:t>K2Nodes</a:t>
                </a:r>
              </a:p>
            </p:txBody>
          </p:sp>
        </p:grpSp>
        <p:grpSp>
          <p:nvGrpSpPr>
            <p:cNvPr id="664" name="Rounded Rectangle 85"/>
            <p:cNvGrpSpPr/>
            <p:nvPr/>
          </p:nvGrpSpPr>
          <p:grpSpPr>
            <a:xfrm>
              <a:off x="-1" y="-2"/>
              <a:ext cx="1176091" cy="862820"/>
              <a:chOff x="0" y="0"/>
              <a:chExt cx="1176090" cy="862818"/>
            </a:xfrm>
          </p:grpSpPr>
          <p:sp>
            <p:nvSpPr>
              <p:cNvPr id="662" name="Rounded Rectangle"/>
              <p:cNvSpPr/>
              <p:nvPr/>
            </p:nvSpPr>
            <p:spPr>
              <a:xfrm>
                <a:off x="0" y="0"/>
                <a:ext cx="1176091" cy="862819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663" name="Clients"/>
              <p:cNvSpPr txBox="1"/>
              <p:nvPr/>
            </p:nvSpPr>
            <p:spPr>
              <a:xfrm>
                <a:off x="87838" y="291009"/>
                <a:ext cx="1000415" cy="2807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4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r>
                  <a:t>Clients</a:t>
                </a:r>
              </a:p>
            </p:txBody>
          </p:sp>
        </p:grpSp>
      </p:grpSp>
      <p:sp>
        <p:nvSpPr>
          <p:cNvPr id="666" name="Left-Right Arrow 97"/>
          <p:cNvSpPr/>
          <p:nvPr/>
        </p:nvSpPr>
        <p:spPr>
          <a:xfrm>
            <a:off x="5594682" y="3429000"/>
            <a:ext cx="702846" cy="385011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grpSp>
        <p:nvGrpSpPr>
          <p:cNvPr id="669" name="Rounded Rectangle 99"/>
          <p:cNvGrpSpPr/>
          <p:nvPr/>
        </p:nvGrpSpPr>
        <p:grpSpPr>
          <a:xfrm>
            <a:off x="3771396" y="3661059"/>
            <a:ext cx="1328491" cy="862818"/>
            <a:chOff x="0" y="0"/>
            <a:chExt cx="1328489" cy="862817"/>
          </a:xfrm>
        </p:grpSpPr>
        <p:sp>
          <p:nvSpPr>
            <p:cNvPr id="667" name="Rounded Rectangle"/>
            <p:cNvSpPr/>
            <p:nvPr/>
          </p:nvSpPr>
          <p:spPr>
            <a:xfrm>
              <a:off x="0" y="0"/>
              <a:ext cx="1328490" cy="862818"/>
            </a:xfrm>
            <a:prstGeom prst="roundRect">
              <a:avLst>
                <a:gd name="adj" fmla="val 16667"/>
              </a:avLst>
            </a:prstGeom>
            <a:solidFill>
              <a:srgbClr val="548235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668" name="K2Nodes"/>
            <p:cNvSpPr txBox="1"/>
            <p:nvPr/>
          </p:nvSpPr>
          <p:spPr>
            <a:xfrm>
              <a:off x="87838" y="291008"/>
              <a:ext cx="1152814" cy="2807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K2Nodes</a:t>
              </a:r>
            </a:p>
          </p:txBody>
        </p:sp>
      </p:grpSp>
      <p:grpSp>
        <p:nvGrpSpPr>
          <p:cNvPr id="672" name="Rounded Rectangle 102"/>
          <p:cNvGrpSpPr/>
          <p:nvPr/>
        </p:nvGrpSpPr>
        <p:grpSpPr>
          <a:xfrm>
            <a:off x="3607965" y="3496873"/>
            <a:ext cx="1345536" cy="966598"/>
            <a:chOff x="0" y="0"/>
            <a:chExt cx="1345535" cy="966597"/>
          </a:xfrm>
        </p:grpSpPr>
        <p:sp>
          <p:nvSpPr>
            <p:cNvPr id="670" name="Rounded Rectangle"/>
            <p:cNvSpPr/>
            <p:nvPr/>
          </p:nvSpPr>
          <p:spPr>
            <a:xfrm>
              <a:off x="-1" y="51892"/>
              <a:ext cx="1345536" cy="862817"/>
            </a:xfrm>
            <a:prstGeom prst="roundRect">
              <a:avLst>
                <a:gd name="adj" fmla="val 16667"/>
              </a:avLst>
            </a:prstGeom>
            <a:solidFill>
              <a:srgbClr val="548235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671" name="Persistence…"/>
            <p:cNvSpPr txBox="1"/>
            <p:nvPr/>
          </p:nvSpPr>
          <p:spPr>
            <a:xfrm>
              <a:off x="87838" y="0"/>
              <a:ext cx="1169859" cy="9665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Persistence</a:t>
              </a:r>
            </a:p>
            <a:p>
              <a:pPr algn="ctr">
                <a:defRPr sz="14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Nodes</a:t>
              </a:r>
            </a:p>
            <a:p>
              <a:pPr algn="ctr">
                <a:defRPr sz="14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/w global</a:t>
              </a:r>
            </a:p>
            <a:p>
              <a:pPr algn="ctr">
                <a:defRPr sz="14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consensus</a:t>
              </a:r>
            </a:p>
          </p:txBody>
        </p:sp>
      </p:grpSp>
      <p:grpSp>
        <p:nvGrpSpPr>
          <p:cNvPr id="679" name="Group 105"/>
          <p:cNvGrpSpPr/>
          <p:nvPr/>
        </p:nvGrpSpPr>
        <p:grpSpPr>
          <a:xfrm>
            <a:off x="2415338" y="4608774"/>
            <a:ext cx="1540048" cy="862819"/>
            <a:chOff x="0" y="0"/>
            <a:chExt cx="1540046" cy="862818"/>
          </a:xfrm>
        </p:grpSpPr>
        <p:grpSp>
          <p:nvGrpSpPr>
            <p:cNvPr id="675" name="Rounded Rectangle 75"/>
            <p:cNvGrpSpPr/>
            <p:nvPr/>
          </p:nvGrpSpPr>
          <p:grpSpPr>
            <a:xfrm>
              <a:off x="-1" y="-1"/>
              <a:ext cx="1540047" cy="862820"/>
              <a:chOff x="0" y="0"/>
              <a:chExt cx="1540046" cy="862818"/>
            </a:xfrm>
          </p:grpSpPr>
          <p:sp>
            <p:nvSpPr>
              <p:cNvPr id="673" name="Rounded Rectangle"/>
              <p:cNvSpPr/>
              <p:nvPr/>
            </p:nvSpPr>
            <p:spPr>
              <a:xfrm>
                <a:off x="0" y="-1"/>
                <a:ext cx="1540047" cy="86282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674" name="Time Stamp…"/>
              <p:cNvSpPr txBox="1"/>
              <p:nvPr/>
            </p:nvSpPr>
            <p:spPr>
              <a:xfrm>
                <a:off x="87838" y="62408"/>
                <a:ext cx="1364369" cy="7379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>
                  <a:defRPr sz="1400">
                    <a:latin typeface="+mj-lt"/>
                    <a:ea typeface="+mj-ea"/>
                    <a:cs typeface="+mj-cs"/>
                    <a:sym typeface="Calibri"/>
                  </a:defRPr>
                </a:pPr>
                <a:r>
                  <a:t>Time Stamp </a:t>
                </a:r>
                <a:endParaRPr>
                  <a:solidFill>
                    <a:srgbClr val="FFFFFF"/>
                  </a:solidFill>
                </a:endParaRPr>
              </a:p>
              <a:p>
                <a:pPr>
                  <a:defRPr sz="1400">
                    <a:latin typeface="+mj-lt"/>
                    <a:ea typeface="+mj-ea"/>
                    <a:cs typeface="+mj-cs"/>
                    <a:sym typeface="Calibri"/>
                  </a:defRPr>
                </a:pPr>
                <a:r>
                  <a:t>Oracle</a:t>
                </a:r>
                <a:endParaRPr>
                  <a:solidFill>
                    <a:srgbClr val="FFFFFF"/>
                  </a:solidFill>
                </a:endParaRPr>
              </a:p>
              <a:p>
                <a:pPr>
                  <a:defRPr sz="1400">
                    <a:latin typeface="+mj-lt"/>
                    <a:ea typeface="+mj-ea"/>
                    <a:cs typeface="+mj-cs"/>
                    <a:sym typeface="Calibri"/>
                  </a:defRPr>
                </a:pPr>
                <a:r>
                  <a:t>(TSO)</a:t>
                </a:r>
              </a:p>
            </p:txBody>
          </p:sp>
        </p:grpSp>
        <p:grpSp>
          <p:nvGrpSpPr>
            <p:cNvPr id="678" name="Picture 103"/>
            <p:cNvGrpSpPr/>
            <p:nvPr/>
          </p:nvGrpSpPr>
          <p:grpSpPr>
            <a:xfrm>
              <a:off x="1061365" y="124648"/>
              <a:ext cx="471452" cy="648213"/>
              <a:chOff x="0" y="0"/>
              <a:chExt cx="471451" cy="648212"/>
            </a:xfrm>
          </p:grpSpPr>
          <p:sp>
            <p:nvSpPr>
              <p:cNvPr id="676" name="Rectangle"/>
              <p:cNvSpPr/>
              <p:nvPr/>
            </p:nvSpPr>
            <p:spPr>
              <a:xfrm>
                <a:off x="0" y="-1"/>
                <a:ext cx="471452" cy="648214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pic>
            <p:nvPicPr>
              <p:cNvPr id="677" name="image19.tif" descr="image19.tif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-1"/>
                <a:ext cx="471452" cy="6482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682" name="Cloud 109"/>
          <p:cNvGrpSpPr/>
          <p:nvPr/>
        </p:nvGrpSpPr>
        <p:grpSpPr>
          <a:xfrm>
            <a:off x="6296912" y="1207354"/>
            <a:ext cx="5602207" cy="5051130"/>
            <a:chOff x="119" y="-51"/>
            <a:chExt cx="5602206" cy="5051128"/>
          </a:xfrm>
        </p:grpSpPr>
        <p:sp>
          <p:nvSpPr>
            <p:cNvPr id="680" name="Shape"/>
            <p:cNvSpPr/>
            <p:nvPr/>
          </p:nvSpPr>
          <p:spPr>
            <a:xfrm>
              <a:off x="119" y="-52"/>
              <a:ext cx="5602207" cy="5051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chemeClr val="accent1">
                <a:alpha val="21000"/>
              </a:schemeClr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681" name="Shape"/>
            <p:cNvSpPr/>
            <p:nvPr/>
          </p:nvSpPr>
          <p:spPr>
            <a:xfrm>
              <a:off x="284462" y="256840"/>
              <a:ext cx="5133398" cy="4288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</p:grpSp>
      <p:grpSp>
        <p:nvGrpSpPr>
          <p:cNvPr id="685" name="Rounded Rectangle 111"/>
          <p:cNvGrpSpPr/>
          <p:nvPr/>
        </p:nvGrpSpPr>
        <p:grpSpPr>
          <a:xfrm>
            <a:off x="6617368" y="4167947"/>
            <a:ext cx="1846847" cy="1036833"/>
            <a:chOff x="0" y="0"/>
            <a:chExt cx="1846845" cy="1036831"/>
          </a:xfrm>
        </p:grpSpPr>
        <p:sp>
          <p:nvSpPr>
            <p:cNvPr id="683" name="Rounded Rectangle"/>
            <p:cNvSpPr/>
            <p:nvPr/>
          </p:nvSpPr>
          <p:spPr>
            <a:xfrm>
              <a:off x="0" y="0"/>
              <a:ext cx="1846847" cy="1036832"/>
            </a:xfrm>
            <a:prstGeom prst="roundRect">
              <a:avLst>
                <a:gd name="adj" fmla="val 16667"/>
              </a:avLst>
            </a:prstGeom>
            <a:solidFill>
              <a:srgbClr val="C55A1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684" name="Control Plane Oracle…"/>
            <p:cNvSpPr txBox="1"/>
            <p:nvPr/>
          </p:nvSpPr>
          <p:spPr>
            <a:xfrm>
              <a:off x="96334" y="149415"/>
              <a:ext cx="1654178" cy="7379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Control Plane Oracle</a:t>
              </a:r>
            </a:p>
            <a:p>
              <a:pPr algn="ctr">
                <a:defRPr sz="14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/w global consensus</a:t>
              </a:r>
            </a:p>
            <a:p>
              <a:pPr algn="ctr">
                <a:defRPr sz="14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(CPO)</a:t>
              </a:r>
            </a:p>
          </p:txBody>
        </p:sp>
      </p:grpSp>
      <p:grpSp>
        <p:nvGrpSpPr>
          <p:cNvPr id="688" name="Rounded Rectangle 116"/>
          <p:cNvGrpSpPr/>
          <p:nvPr/>
        </p:nvGrpSpPr>
        <p:grpSpPr>
          <a:xfrm>
            <a:off x="10072933" y="3661059"/>
            <a:ext cx="1328491" cy="862818"/>
            <a:chOff x="0" y="0"/>
            <a:chExt cx="1328489" cy="862817"/>
          </a:xfrm>
        </p:grpSpPr>
        <p:sp>
          <p:nvSpPr>
            <p:cNvPr id="686" name="Rounded Rectangle"/>
            <p:cNvSpPr/>
            <p:nvPr/>
          </p:nvSpPr>
          <p:spPr>
            <a:xfrm>
              <a:off x="0" y="0"/>
              <a:ext cx="1328490" cy="862818"/>
            </a:xfrm>
            <a:prstGeom prst="roundRect">
              <a:avLst>
                <a:gd name="adj" fmla="val 16667"/>
              </a:avLst>
            </a:prstGeom>
            <a:solidFill>
              <a:srgbClr val="548235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687" name="K2Nodes"/>
            <p:cNvSpPr txBox="1"/>
            <p:nvPr/>
          </p:nvSpPr>
          <p:spPr>
            <a:xfrm>
              <a:off x="87838" y="291008"/>
              <a:ext cx="1152814" cy="2807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K2Nodes</a:t>
              </a:r>
            </a:p>
          </p:txBody>
        </p:sp>
      </p:grpSp>
      <p:grpSp>
        <p:nvGrpSpPr>
          <p:cNvPr id="691" name="Rounded Rectangle 117"/>
          <p:cNvGrpSpPr/>
          <p:nvPr/>
        </p:nvGrpSpPr>
        <p:grpSpPr>
          <a:xfrm>
            <a:off x="9909502" y="3496873"/>
            <a:ext cx="1345536" cy="966598"/>
            <a:chOff x="0" y="0"/>
            <a:chExt cx="1345535" cy="966597"/>
          </a:xfrm>
        </p:grpSpPr>
        <p:sp>
          <p:nvSpPr>
            <p:cNvPr id="689" name="Rounded Rectangle"/>
            <p:cNvSpPr/>
            <p:nvPr/>
          </p:nvSpPr>
          <p:spPr>
            <a:xfrm>
              <a:off x="-1" y="51892"/>
              <a:ext cx="1345536" cy="862817"/>
            </a:xfrm>
            <a:prstGeom prst="roundRect">
              <a:avLst>
                <a:gd name="adj" fmla="val 16667"/>
              </a:avLst>
            </a:prstGeom>
            <a:solidFill>
              <a:srgbClr val="548235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690" name="Persistence…"/>
            <p:cNvSpPr txBox="1"/>
            <p:nvPr/>
          </p:nvSpPr>
          <p:spPr>
            <a:xfrm>
              <a:off x="87838" y="0"/>
              <a:ext cx="1169859" cy="9665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Persistence</a:t>
              </a:r>
            </a:p>
            <a:p>
              <a:pPr algn="ctr">
                <a:defRPr sz="14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Nodes</a:t>
              </a:r>
            </a:p>
            <a:p>
              <a:pPr algn="ctr">
                <a:defRPr sz="14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/w global</a:t>
              </a:r>
            </a:p>
            <a:p>
              <a:pPr algn="ctr">
                <a:defRPr sz="14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consensus</a:t>
              </a:r>
            </a:p>
          </p:txBody>
        </p:sp>
      </p:grpSp>
      <p:sp>
        <p:nvSpPr>
          <p:cNvPr id="692" name="TextBox 124"/>
          <p:cNvSpPr txBox="1"/>
          <p:nvPr/>
        </p:nvSpPr>
        <p:spPr>
          <a:xfrm>
            <a:off x="8501909" y="1650482"/>
            <a:ext cx="2134404" cy="33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Geo Region</a:t>
            </a:r>
          </a:p>
        </p:txBody>
      </p:sp>
      <p:grpSp>
        <p:nvGrpSpPr>
          <p:cNvPr id="699" name="Group 125"/>
          <p:cNvGrpSpPr/>
          <p:nvPr/>
        </p:nvGrpSpPr>
        <p:grpSpPr>
          <a:xfrm>
            <a:off x="806616" y="2185348"/>
            <a:ext cx="1540047" cy="862817"/>
            <a:chOff x="0" y="0"/>
            <a:chExt cx="1540046" cy="862816"/>
          </a:xfrm>
        </p:grpSpPr>
        <p:grpSp>
          <p:nvGrpSpPr>
            <p:cNvPr id="695" name="Rounded Rectangle 126"/>
            <p:cNvGrpSpPr/>
            <p:nvPr/>
          </p:nvGrpSpPr>
          <p:grpSpPr>
            <a:xfrm>
              <a:off x="0" y="0"/>
              <a:ext cx="1540048" cy="862817"/>
              <a:chOff x="0" y="0"/>
              <a:chExt cx="1540046" cy="862816"/>
            </a:xfrm>
          </p:grpSpPr>
          <p:sp>
            <p:nvSpPr>
              <p:cNvPr id="693" name="Rounded Rectangle"/>
              <p:cNvSpPr/>
              <p:nvPr/>
            </p:nvSpPr>
            <p:spPr>
              <a:xfrm>
                <a:off x="0" y="0"/>
                <a:ext cx="1540048" cy="862817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694" name="Time Stamp…"/>
              <p:cNvSpPr txBox="1"/>
              <p:nvPr/>
            </p:nvSpPr>
            <p:spPr>
              <a:xfrm>
                <a:off x="87838" y="62408"/>
                <a:ext cx="1364370" cy="7379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>
                  <a:defRPr sz="1400">
                    <a:latin typeface="+mj-lt"/>
                    <a:ea typeface="+mj-ea"/>
                    <a:cs typeface="+mj-cs"/>
                    <a:sym typeface="Calibri"/>
                  </a:defRPr>
                </a:pPr>
                <a:r>
                  <a:t>Time Stamp </a:t>
                </a:r>
                <a:endParaRPr>
                  <a:solidFill>
                    <a:srgbClr val="FFFFFF"/>
                  </a:solidFill>
                </a:endParaRPr>
              </a:p>
              <a:p>
                <a:pPr>
                  <a:defRPr sz="1400">
                    <a:latin typeface="+mj-lt"/>
                    <a:ea typeface="+mj-ea"/>
                    <a:cs typeface="+mj-cs"/>
                    <a:sym typeface="Calibri"/>
                  </a:defRPr>
                </a:pPr>
                <a:r>
                  <a:t>Oracle</a:t>
                </a:r>
                <a:endParaRPr>
                  <a:solidFill>
                    <a:srgbClr val="FFFFFF"/>
                  </a:solidFill>
                </a:endParaRPr>
              </a:p>
              <a:p>
                <a:pPr>
                  <a:defRPr sz="1400">
                    <a:latin typeface="+mj-lt"/>
                    <a:ea typeface="+mj-ea"/>
                    <a:cs typeface="+mj-cs"/>
                    <a:sym typeface="Calibri"/>
                  </a:defRPr>
                </a:pPr>
                <a:r>
                  <a:t>(TSO)</a:t>
                </a:r>
              </a:p>
            </p:txBody>
          </p:sp>
        </p:grpSp>
        <p:grpSp>
          <p:nvGrpSpPr>
            <p:cNvPr id="698" name="Picture 127"/>
            <p:cNvGrpSpPr/>
            <p:nvPr/>
          </p:nvGrpSpPr>
          <p:grpSpPr>
            <a:xfrm>
              <a:off x="1061366" y="124648"/>
              <a:ext cx="471453" cy="648212"/>
              <a:chOff x="0" y="0"/>
              <a:chExt cx="471451" cy="648211"/>
            </a:xfrm>
          </p:grpSpPr>
          <p:sp>
            <p:nvSpPr>
              <p:cNvPr id="696" name="Rectangle"/>
              <p:cNvSpPr/>
              <p:nvPr/>
            </p:nvSpPr>
            <p:spPr>
              <a:xfrm>
                <a:off x="0" y="-1"/>
                <a:ext cx="471452" cy="648212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pic>
            <p:nvPicPr>
              <p:cNvPr id="697" name="image19.tif" descr="image19.tif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-1"/>
                <a:ext cx="471452" cy="6482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706" name="Group 128"/>
          <p:cNvGrpSpPr/>
          <p:nvPr/>
        </p:nvGrpSpPr>
        <p:grpSpPr>
          <a:xfrm>
            <a:off x="7068546" y="2073155"/>
            <a:ext cx="1540047" cy="862819"/>
            <a:chOff x="0" y="0"/>
            <a:chExt cx="1540046" cy="862818"/>
          </a:xfrm>
        </p:grpSpPr>
        <p:grpSp>
          <p:nvGrpSpPr>
            <p:cNvPr id="702" name="Rounded Rectangle 129"/>
            <p:cNvGrpSpPr/>
            <p:nvPr/>
          </p:nvGrpSpPr>
          <p:grpSpPr>
            <a:xfrm>
              <a:off x="-1" y="-1"/>
              <a:ext cx="1540047" cy="862820"/>
              <a:chOff x="0" y="0"/>
              <a:chExt cx="1540046" cy="862818"/>
            </a:xfrm>
          </p:grpSpPr>
          <p:sp>
            <p:nvSpPr>
              <p:cNvPr id="700" name="Rounded Rectangle"/>
              <p:cNvSpPr/>
              <p:nvPr/>
            </p:nvSpPr>
            <p:spPr>
              <a:xfrm>
                <a:off x="0" y="-1"/>
                <a:ext cx="1540047" cy="86282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01" name="Time Stamp…"/>
              <p:cNvSpPr txBox="1"/>
              <p:nvPr/>
            </p:nvSpPr>
            <p:spPr>
              <a:xfrm>
                <a:off x="87838" y="62408"/>
                <a:ext cx="1364369" cy="7379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>
                  <a:defRPr sz="1400">
                    <a:latin typeface="+mj-lt"/>
                    <a:ea typeface="+mj-ea"/>
                    <a:cs typeface="+mj-cs"/>
                    <a:sym typeface="Calibri"/>
                  </a:defRPr>
                </a:pPr>
                <a:r>
                  <a:t>Time Stamp </a:t>
                </a:r>
                <a:endParaRPr>
                  <a:solidFill>
                    <a:srgbClr val="FFFFFF"/>
                  </a:solidFill>
                </a:endParaRPr>
              </a:p>
              <a:p>
                <a:pPr>
                  <a:defRPr sz="1400">
                    <a:latin typeface="+mj-lt"/>
                    <a:ea typeface="+mj-ea"/>
                    <a:cs typeface="+mj-cs"/>
                    <a:sym typeface="Calibri"/>
                  </a:defRPr>
                </a:pPr>
                <a:r>
                  <a:t>Oracle</a:t>
                </a:r>
                <a:endParaRPr>
                  <a:solidFill>
                    <a:srgbClr val="FFFFFF"/>
                  </a:solidFill>
                </a:endParaRPr>
              </a:p>
              <a:p>
                <a:pPr>
                  <a:defRPr sz="1400">
                    <a:latin typeface="+mj-lt"/>
                    <a:ea typeface="+mj-ea"/>
                    <a:cs typeface="+mj-cs"/>
                    <a:sym typeface="Calibri"/>
                  </a:defRPr>
                </a:pPr>
                <a:r>
                  <a:t>(TSO)</a:t>
                </a:r>
              </a:p>
            </p:txBody>
          </p:sp>
        </p:grpSp>
        <p:grpSp>
          <p:nvGrpSpPr>
            <p:cNvPr id="705" name="Picture 130"/>
            <p:cNvGrpSpPr/>
            <p:nvPr/>
          </p:nvGrpSpPr>
          <p:grpSpPr>
            <a:xfrm>
              <a:off x="1061365" y="124648"/>
              <a:ext cx="471452" cy="648213"/>
              <a:chOff x="0" y="0"/>
              <a:chExt cx="471451" cy="648212"/>
            </a:xfrm>
          </p:grpSpPr>
          <p:sp>
            <p:nvSpPr>
              <p:cNvPr id="703" name="Rectangle"/>
              <p:cNvSpPr/>
              <p:nvPr/>
            </p:nvSpPr>
            <p:spPr>
              <a:xfrm>
                <a:off x="0" y="-1"/>
                <a:ext cx="471452" cy="648214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pic>
            <p:nvPicPr>
              <p:cNvPr id="704" name="image19.tif" descr="image19.tif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-1"/>
                <a:ext cx="471452" cy="6482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713" name="Group 131"/>
          <p:cNvGrpSpPr/>
          <p:nvPr/>
        </p:nvGrpSpPr>
        <p:grpSpPr>
          <a:xfrm>
            <a:off x="8543873" y="4654215"/>
            <a:ext cx="1540047" cy="862819"/>
            <a:chOff x="0" y="0"/>
            <a:chExt cx="1540046" cy="862818"/>
          </a:xfrm>
        </p:grpSpPr>
        <p:grpSp>
          <p:nvGrpSpPr>
            <p:cNvPr id="709" name="Rounded Rectangle 132"/>
            <p:cNvGrpSpPr/>
            <p:nvPr/>
          </p:nvGrpSpPr>
          <p:grpSpPr>
            <a:xfrm>
              <a:off x="-1" y="-1"/>
              <a:ext cx="1540047" cy="862820"/>
              <a:chOff x="0" y="0"/>
              <a:chExt cx="1540046" cy="862818"/>
            </a:xfrm>
          </p:grpSpPr>
          <p:sp>
            <p:nvSpPr>
              <p:cNvPr id="707" name="Rounded Rectangle"/>
              <p:cNvSpPr/>
              <p:nvPr/>
            </p:nvSpPr>
            <p:spPr>
              <a:xfrm>
                <a:off x="0" y="-1"/>
                <a:ext cx="1540047" cy="86282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08" name="Time Stamp…"/>
              <p:cNvSpPr txBox="1"/>
              <p:nvPr/>
            </p:nvSpPr>
            <p:spPr>
              <a:xfrm>
                <a:off x="87838" y="62408"/>
                <a:ext cx="1364369" cy="7379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>
                  <a:defRPr sz="1400">
                    <a:latin typeface="+mj-lt"/>
                    <a:ea typeface="+mj-ea"/>
                    <a:cs typeface="+mj-cs"/>
                    <a:sym typeface="Calibri"/>
                  </a:defRPr>
                </a:pPr>
                <a:r>
                  <a:t>Time Stamp </a:t>
                </a:r>
                <a:endParaRPr>
                  <a:solidFill>
                    <a:srgbClr val="FFFFFF"/>
                  </a:solidFill>
                </a:endParaRPr>
              </a:p>
              <a:p>
                <a:pPr>
                  <a:defRPr sz="1400">
                    <a:latin typeface="+mj-lt"/>
                    <a:ea typeface="+mj-ea"/>
                    <a:cs typeface="+mj-cs"/>
                    <a:sym typeface="Calibri"/>
                  </a:defRPr>
                </a:pPr>
                <a:r>
                  <a:t>Oracle</a:t>
                </a:r>
                <a:endParaRPr>
                  <a:solidFill>
                    <a:srgbClr val="FFFFFF"/>
                  </a:solidFill>
                </a:endParaRPr>
              </a:p>
              <a:p>
                <a:pPr>
                  <a:defRPr sz="1400">
                    <a:latin typeface="+mj-lt"/>
                    <a:ea typeface="+mj-ea"/>
                    <a:cs typeface="+mj-cs"/>
                    <a:sym typeface="Calibri"/>
                  </a:defRPr>
                </a:pPr>
                <a:r>
                  <a:t>(TSO)</a:t>
                </a:r>
              </a:p>
            </p:txBody>
          </p:sp>
        </p:grpSp>
        <p:grpSp>
          <p:nvGrpSpPr>
            <p:cNvPr id="712" name="Picture 133"/>
            <p:cNvGrpSpPr/>
            <p:nvPr/>
          </p:nvGrpSpPr>
          <p:grpSpPr>
            <a:xfrm>
              <a:off x="1061365" y="124648"/>
              <a:ext cx="471452" cy="648213"/>
              <a:chOff x="0" y="0"/>
              <a:chExt cx="471451" cy="648212"/>
            </a:xfrm>
          </p:grpSpPr>
          <p:sp>
            <p:nvSpPr>
              <p:cNvPr id="710" name="Rectangle"/>
              <p:cNvSpPr/>
              <p:nvPr/>
            </p:nvSpPr>
            <p:spPr>
              <a:xfrm>
                <a:off x="0" y="-1"/>
                <a:ext cx="471452" cy="648214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pic>
            <p:nvPicPr>
              <p:cNvPr id="711" name="image19.tif" descr="image19.tif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-1"/>
                <a:ext cx="471452" cy="6482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720" name="Group 136"/>
          <p:cNvGrpSpPr/>
          <p:nvPr/>
        </p:nvGrpSpPr>
        <p:grpSpPr>
          <a:xfrm>
            <a:off x="10093985" y="1996953"/>
            <a:ext cx="1176093" cy="1015220"/>
            <a:chOff x="0" y="-1"/>
            <a:chExt cx="1176091" cy="1015219"/>
          </a:xfrm>
        </p:grpSpPr>
        <p:grpSp>
          <p:nvGrpSpPr>
            <p:cNvPr id="716" name="Rounded Rectangle 137"/>
            <p:cNvGrpSpPr/>
            <p:nvPr/>
          </p:nvGrpSpPr>
          <p:grpSpPr>
            <a:xfrm>
              <a:off x="152400" y="152400"/>
              <a:ext cx="1023691" cy="862819"/>
              <a:chOff x="0" y="0"/>
              <a:chExt cx="1023690" cy="862817"/>
            </a:xfrm>
          </p:grpSpPr>
          <p:sp>
            <p:nvSpPr>
              <p:cNvPr id="714" name="Rounded Rectangle"/>
              <p:cNvSpPr/>
              <p:nvPr/>
            </p:nvSpPr>
            <p:spPr>
              <a:xfrm>
                <a:off x="0" y="0"/>
                <a:ext cx="1023691" cy="862818"/>
              </a:xfrm>
              <a:prstGeom prst="roundRect">
                <a:avLst>
                  <a:gd name="adj" fmla="val 16667"/>
                </a:avLst>
              </a:prstGeom>
              <a:solidFill>
                <a:srgbClr val="7030A0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15" name="K2Nodes"/>
              <p:cNvSpPr txBox="1"/>
              <p:nvPr/>
            </p:nvSpPr>
            <p:spPr>
              <a:xfrm>
                <a:off x="87838" y="291008"/>
                <a:ext cx="848015" cy="2807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4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r>
                  <a:t>K2Nodes</a:t>
                </a:r>
              </a:p>
            </p:txBody>
          </p:sp>
        </p:grpSp>
        <p:grpSp>
          <p:nvGrpSpPr>
            <p:cNvPr id="719" name="Rounded Rectangle 138"/>
            <p:cNvGrpSpPr/>
            <p:nvPr/>
          </p:nvGrpSpPr>
          <p:grpSpPr>
            <a:xfrm>
              <a:off x="-1" y="-2"/>
              <a:ext cx="1023691" cy="862820"/>
              <a:chOff x="0" y="0"/>
              <a:chExt cx="1023690" cy="862818"/>
            </a:xfrm>
          </p:grpSpPr>
          <p:sp>
            <p:nvSpPr>
              <p:cNvPr id="717" name="Rounded Rectangle"/>
              <p:cNvSpPr/>
              <p:nvPr/>
            </p:nvSpPr>
            <p:spPr>
              <a:xfrm>
                <a:off x="0" y="0"/>
                <a:ext cx="1023691" cy="862819"/>
              </a:xfrm>
              <a:prstGeom prst="roundRect">
                <a:avLst>
                  <a:gd name="adj" fmla="val 16667"/>
                </a:avLst>
              </a:prstGeom>
              <a:solidFill>
                <a:srgbClr val="7030A0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18" name="K2Nodes"/>
              <p:cNvSpPr txBox="1"/>
              <p:nvPr/>
            </p:nvSpPr>
            <p:spPr>
              <a:xfrm>
                <a:off x="87838" y="291009"/>
                <a:ext cx="848015" cy="2807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4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r>
                  <a:t>K2Nodes</a:t>
                </a:r>
              </a:p>
            </p:txBody>
          </p:sp>
        </p:grpSp>
      </p:grpSp>
      <p:grpSp>
        <p:nvGrpSpPr>
          <p:cNvPr id="727" name="Group 139"/>
          <p:cNvGrpSpPr/>
          <p:nvPr/>
        </p:nvGrpSpPr>
        <p:grpSpPr>
          <a:xfrm>
            <a:off x="8326982" y="3110868"/>
            <a:ext cx="1328493" cy="1015220"/>
            <a:chOff x="0" y="-1"/>
            <a:chExt cx="1328491" cy="1015219"/>
          </a:xfrm>
        </p:grpSpPr>
        <p:grpSp>
          <p:nvGrpSpPr>
            <p:cNvPr id="723" name="Rounded Rectangle 140"/>
            <p:cNvGrpSpPr/>
            <p:nvPr/>
          </p:nvGrpSpPr>
          <p:grpSpPr>
            <a:xfrm>
              <a:off x="152400" y="152400"/>
              <a:ext cx="1176091" cy="862819"/>
              <a:chOff x="0" y="0"/>
              <a:chExt cx="1176090" cy="862817"/>
            </a:xfrm>
          </p:grpSpPr>
          <p:sp>
            <p:nvSpPr>
              <p:cNvPr id="721" name="Rounded Rectangle"/>
              <p:cNvSpPr/>
              <p:nvPr/>
            </p:nvSpPr>
            <p:spPr>
              <a:xfrm>
                <a:off x="0" y="0"/>
                <a:ext cx="1176091" cy="862818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22" name="K2Nodes"/>
              <p:cNvSpPr txBox="1"/>
              <p:nvPr/>
            </p:nvSpPr>
            <p:spPr>
              <a:xfrm>
                <a:off x="87838" y="291008"/>
                <a:ext cx="1000415" cy="2807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4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r>
                  <a:t>K2Nodes</a:t>
                </a:r>
              </a:p>
            </p:txBody>
          </p:sp>
        </p:grpSp>
        <p:grpSp>
          <p:nvGrpSpPr>
            <p:cNvPr id="726" name="Rounded Rectangle 141"/>
            <p:cNvGrpSpPr/>
            <p:nvPr/>
          </p:nvGrpSpPr>
          <p:grpSpPr>
            <a:xfrm>
              <a:off x="-1" y="-2"/>
              <a:ext cx="1176091" cy="862820"/>
              <a:chOff x="0" y="0"/>
              <a:chExt cx="1176090" cy="862818"/>
            </a:xfrm>
          </p:grpSpPr>
          <p:sp>
            <p:nvSpPr>
              <p:cNvPr id="724" name="Rounded Rectangle"/>
              <p:cNvSpPr/>
              <p:nvPr/>
            </p:nvSpPr>
            <p:spPr>
              <a:xfrm>
                <a:off x="0" y="0"/>
                <a:ext cx="1176091" cy="862819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25" name="Clients"/>
              <p:cNvSpPr txBox="1"/>
              <p:nvPr/>
            </p:nvSpPr>
            <p:spPr>
              <a:xfrm>
                <a:off x="87838" y="291009"/>
                <a:ext cx="1000415" cy="2807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4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r>
                  <a:t>Clients</a:t>
                </a:r>
              </a:p>
            </p:txBody>
          </p:sp>
        </p:grpSp>
      </p:grpSp>
      <p:sp>
        <p:nvSpPr>
          <p:cNvPr id="728" name="Curved Connector 150"/>
          <p:cNvSpPr/>
          <p:nvPr/>
        </p:nvSpPr>
        <p:spPr>
          <a:xfrm rot="16200000" flipV="1">
            <a:off x="2253719" y="2709695"/>
            <a:ext cx="530970" cy="3450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0800" y="0"/>
                  <a:pt x="21600" y="10800"/>
                  <a:pt x="21600" y="21600"/>
                </a:cubicBezTo>
              </a:path>
            </a:pathLst>
          </a:custGeom>
          <a:ln w="635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729" name="Curved Connector 152"/>
          <p:cNvSpPr/>
          <p:nvPr/>
        </p:nvSpPr>
        <p:spPr>
          <a:xfrm>
            <a:off x="2926533" y="4201360"/>
            <a:ext cx="123754" cy="401065"/>
          </a:xfrm>
          <a:prstGeom prst="line">
            <a:avLst/>
          </a:prstGeom>
          <a:ln w="635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30" name="Curved Connector 154"/>
          <p:cNvSpPr/>
          <p:nvPr/>
        </p:nvSpPr>
        <p:spPr>
          <a:xfrm>
            <a:off x="4190562" y="3202484"/>
            <a:ext cx="34135" cy="294390"/>
          </a:xfrm>
          <a:prstGeom prst="line">
            <a:avLst/>
          </a:prstGeom>
          <a:ln w="635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31" name="Curved Connector 156"/>
          <p:cNvSpPr/>
          <p:nvPr/>
        </p:nvSpPr>
        <p:spPr>
          <a:xfrm flipV="1">
            <a:off x="3285280" y="3044292"/>
            <a:ext cx="360245" cy="264002"/>
          </a:xfrm>
          <a:prstGeom prst="line">
            <a:avLst/>
          </a:prstGeom>
          <a:ln w="635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32" name="Curved Connector 158"/>
          <p:cNvSpPr/>
          <p:nvPr/>
        </p:nvSpPr>
        <p:spPr>
          <a:xfrm flipH="1" flipV="1">
            <a:off x="8291542" y="2942310"/>
            <a:ext cx="168262" cy="162606"/>
          </a:xfrm>
          <a:prstGeom prst="line">
            <a:avLst/>
          </a:prstGeom>
          <a:ln w="635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33" name="Curved Connector 160"/>
          <p:cNvSpPr/>
          <p:nvPr/>
        </p:nvSpPr>
        <p:spPr>
          <a:xfrm flipV="1">
            <a:off x="9536783" y="2846283"/>
            <a:ext cx="626553" cy="412779"/>
          </a:xfrm>
          <a:prstGeom prst="line">
            <a:avLst/>
          </a:prstGeom>
          <a:ln w="635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34" name="Curved Connector 162"/>
          <p:cNvSpPr/>
          <p:nvPr/>
        </p:nvSpPr>
        <p:spPr>
          <a:xfrm flipH="1">
            <a:off x="10614944" y="3018509"/>
            <a:ext cx="32342" cy="478365"/>
          </a:xfrm>
          <a:prstGeom prst="line">
            <a:avLst/>
          </a:prstGeom>
          <a:ln w="635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35" name="Curved Connector 164"/>
          <p:cNvSpPr/>
          <p:nvPr/>
        </p:nvSpPr>
        <p:spPr>
          <a:xfrm>
            <a:off x="9104259" y="4132426"/>
            <a:ext cx="113362" cy="515441"/>
          </a:xfrm>
          <a:prstGeom prst="line">
            <a:avLst/>
          </a:prstGeom>
          <a:ln w="635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36" name="Curved Connector 166"/>
          <p:cNvSpPr/>
          <p:nvPr/>
        </p:nvSpPr>
        <p:spPr>
          <a:xfrm flipV="1">
            <a:off x="2352841" y="2518472"/>
            <a:ext cx="4709357" cy="84378"/>
          </a:xfrm>
          <a:prstGeom prst="line">
            <a:avLst/>
          </a:prstGeom>
          <a:ln w="635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37" name="Curved Connector 169"/>
          <p:cNvSpPr/>
          <p:nvPr/>
        </p:nvSpPr>
        <p:spPr>
          <a:xfrm flipV="1">
            <a:off x="4725220" y="2521254"/>
            <a:ext cx="5362419" cy="150596"/>
          </a:xfrm>
          <a:prstGeom prst="line">
            <a:avLst/>
          </a:prstGeom>
          <a:ln w="6350">
            <a:solidFill>
              <a:schemeClr val="accent1"/>
            </a:solidFill>
            <a:miter/>
            <a:headEnd type="triangle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38" name="Curved Connector 172"/>
          <p:cNvSpPr/>
          <p:nvPr/>
        </p:nvSpPr>
        <p:spPr>
          <a:xfrm>
            <a:off x="5106087" y="4092466"/>
            <a:ext cx="4960497" cy="1"/>
          </a:xfrm>
          <a:prstGeom prst="line">
            <a:avLst/>
          </a:prstGeom>
          <a:ln w="6350">
            <a:solidFill>
              <a:schemeClr val="accent1"/>
            </a:solidFill>
            <a:miter/>
            <a:headEnd type="triangle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39" name="Freeform 177"/>
          <p:cNvSpPr/>
          <p:nvPr/>
        </p:nvSpPr>
        <p:spPr>
          <a:xfrm>
            <a:off x="4053840" y="247618"/>
            <a:ext cx="7944515" cy="3277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1" h="20865" extrusionOk="0">
                <a:moveTo>
                  <a:pt x="0" y="12199"/>
                </a:moveTo>
                <a:cubicBezTo>
                  <a:pt x="1992" y="7219"/>
                  <a:pt x="3984" y="2240"/>
                  <a:pt x="7284" y="752"/>
                </a:cubicBezTo>
                <a:cubicBezTo>
                  <a:pt x="10583" y="-735"/>
                  <a:pt x="17993" y="-78"/>
                  <a:pt x="19796" y="3275"/>
                </a:cubicBezTo>
                <a:cubicBezTo>
                  <a:pt x="21600" y="6627"/>
                  <a:pt x="18374" y="17772"/>
                  <a:pt x="18105" y="20865"/>
                </a:cubicBezTo>
              </a:path>
            </a:pathLst>
          </a:custGeom>
          <a:ln w="6350">
            <a:solidFill>
              <a:srgbClr val="1F4E79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740" name="Curved Connector 181"/>
          <p:cNvSpPr/>
          <p:nvPr/>
        </p:nvSpPr>
        <p:spPr>
          <a:xfrm>
            <a:off x="2168841" y="4686362"/>
            <a:ext cx="4442179" cy="1"/>
          </a:xfrm>
          <a:prstGeom prst="line">
            <a:avLst/>
          </a:prstGeom>
          <a:ln w="6350">
            <a:solidFill>
              <a:schemeClr val="accent1"/>
            </a:solidFill>
            <a:miter/>
            <a:headEnd type="triangle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traight Connector 111"/>
          <p:cNvSpPr/>
          <p:nvPr/>
        </p:nvSpPr>
        <p:spPr>
          <a:xfrm flipH="1">
            <a:off x="652378" y="4749603"/>
            <a:ext cx="2" cy="679299"/>
          </a:xfrm>
          <a:prstGeom prst="line">
            <a:avLst/>
          </a:prstGeom>
          <a:ln w="254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45" name="Straight Connector 114"/>
          <p:cNvSpPr/>
          <p:nvPr/>
        </p:nvSpPr>
        <p:spPr>
          <a:xfrm flipH="1">
            <a:off x="1187116" y="4749603"/>
            <a:ext cx="2" cy="679299"/>
          </a:xfrm>
          <a:prstGeom prst="line">
            <a:avLst/>
          </a:prstGeom>
          <a:ln w="254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46" name="Straight Connector 115"/>
          <p:cNvSpPr/>
          <p:nvPr/>
        </p:nvSpPr>
        <p:spPr>
          <a:xfrm>
            <a:off x="1721853" y="4749603"/>
            <a:ext cx="2" cy="679299"/>
          </a:xfrm>
          <a:prstGeom prst="line">
            <a:avLst/>
          </a:prstGeom>
          <a:ln w="254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47" name="Straight Connector 116"/>
          <p:cNvSpPr/>
          <p:nvPr/>
        </p:nvSpPr>
        <p:spPr>
          <a:xfrm>
            <a:off x="2256589" y="4749603"/>
            <a:ext cx="2" cy="679299"/>
          </a:xfrm>
          <a:prstGeom prst="line">
            <a:avLst/>
          </a:prstGeom>
          <a:ln w="254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48" name="Straight Connector 117"/>
          <p:cNvSpPr/>
          <p:nvPr/>
        </p:nvSpPr>
        <p:spPr>
          <a:xfrm>
            <a:off x="2791325" y="4749603"/>
            <a:ext cx="2" cy="679299"/>
          </a:xfrm>
          <a:prstGeom prst="line">
            <a:avLst/>
          </a:prstGeom>
          <a:ln w="254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49" name="Straight Connector 118"/>
          <p:cNvSpPr/>
          <p:nvPr/>
        </p:nvSpPr>
        <p:spPr>
          <a:xfrm>
            <a:off x="3326064" y="4749603"/>
            <a:ext cx="2" cy="679299"/>
          </a:xfrm>
          <a:prstGeom prst="line">
            <a:avLst/>
          </a:prstGeom>
          <a:ln w="254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50" name="Straight Connector 119"/>
          <p:cNvSpPr/>
          <p:nvPr/>
        </p:nvSpPr>
        <p:spPr>
          <a:xfrm>
            <a:off x="3860801" y="4749603"/>
            <a:ext cx="2" cy="679299"/>
          </a:xfrm>
          <a:prstGeom prst="line">
            <a:avLst/>
          </a:prstGeom>
          <a:ln w="254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51" name="Straight Connector 120"/>
          <p:cNvSpPr/>
          <p:nvPr/>
        </p:nvSpPr>
        <p:spPr>
          <a:xfrm>
            <a:off x="4395537" y="4749603"/>
            <a:ext cx="2" cy="679299"/>
          </a:xfrm>
          <a:prstGeom prst="line">
            <a:avLst/>
          </a:prstGeom>
          <a:ln w="254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52" name="Straight Connector 121"/>
          <p:cNvSpPr/>
          <p:nvPr/>
        </p:nvSpPr>
        <p:spPr>
          <a:xfrm>
            <a:off x="4930275" y="4749603"/>
            <a:ext cx="2" cy="679299"/>
          </a:xfrm>
          <a:prstGeom prst="line">
            <a:avLst/>
          </a:prstGeom>
          <a:ln w="254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53" name="Straight Connector 122"/>
          <p:cNvSpPr/>
          <p:nvPr/>
        </p:nvSpPr>
        <p:spPr>
          <a:xfrm>
            <a:off x="5465012" y="4749603"/>
            <a:ext cx="2" cy="679299"/>
          </a:xfrm>
          <a:prstGeom prst="line">
            <a:avLst/>
          </a:prstGeom>
          <a:ln w="254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54" name="Straight Connector 123"/>
          <p:cNvSpPr/>
          <p:nvPr/>
        </p:nvSpPr>
        <p:spPr>
          <a:xfrm>
            <a:off x="5999748" y="4749603"/>
            <a:ext cx="2" cy="679299"/>
          </a:xfrm>
          <a:prstGeom prst="line">
            <a:avLst/>
          </a:prstGeom>
          <a:ln w="254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55" name="Straight Connector 124"/>
          <p:cNvSpPr/>
          <p:nvPr/>
        </p:nvSpPr>
        <p:spPr>
          <a:xfrm>
            <a:off x="6534484" y="4749603"/>
            <a:ext cx="2" cy="679299"/>
          </a:xfrm>
          <a:prstGeom prst="line">
            <a:avLst/>
          </a:prstGeom>
          <a:ln w="254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56" name="Straight Connector 125"/>
          <p:cNvSpPr/>
          <p:nvPr/>
        </p:nvSpPr>
        <p:spPr>
          <a:xfrm>
            <a:off x="7069221" y="4749603"/>
            <a:ext cx="2" cy="679299"/>
          </a:xfrm>
          <a:prstGeom prst="line">
            <a:avLst/>
          </a:prstGeom>
          <a:ln w="254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57" name="Straight Connector 126"/>
          <p:cNvSpPr/>
          <p:nvPr/>
        </p:nvSpPr>
        <p:spPr>
          <a:xfrm>
            <a:off x="7603959" y="4749603"/>
            <a:ext cx="2" cy="679299"/>
          </a:xfrm>
          <a:prstGeom prst="line">
            <a:avLst/>
          </a:prstGeom>
          <a:ln w="254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58" name="Straight Connector 127"/>
          <p:cNvSpPr/>
          <p:nvPr/>
        </p:nvSpPr>
        <p:spPr>
          <a:xfrm>
            <a:off x="8138697" y="4749603"/>
            <a:ext cx="2" cy="679299"/>
          </a:xfrm>
          <a:prstGeom prst="line">
            <a:avLst/>
          </a:prstGeom>
          <a:ln w="254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59" name="Straight Connector 128"/>
          <p:cNvSpPr/>
          <p:nvPr/>
        </p:nvSpPr>
        <p:spPr>
          <a:xfrm>
            <a:off x="8673434" y="4749603"/>
            <a:ext cx="2" cy="679299"/>
          </a:xfrm>
          <a:prstGeom prst="line">
            <a:avLst/>
          </a:prstGeom>
          <a:ln w="254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60" name="Straight Connector 129"/>
          <p:cNvSpPr/>
          <p:nvPr/>
        </p:nvSpPr>
        <p:spPr>
          <a:xfrm>
            <a:off x="9208171" y="4749603"/>
            <a:ext cx="2" cy="679299"/>
          </a:xfrm>
          <a:prstGeom prst="line">
            <a:avLst/>
          </a:prstGeom>
          <a:ln w="254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61" name="Straight Connector 130"/>
          <p:cNvSpPr/>
          <p:nvPr/>
        </p:nvSpPr>
        <p:spPr>
          <a:xfrm>
            <a:off x="9742906" y="4749603"/>
            <a:ext cx="2" cy="679299"/>
          </a:xfrm>
          <a:prstGeom prst="line">
            <a:avLst/>
          </a:prstGeom>
          <a:ln w="254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62" name="Straight Connector 131"/>
          <p:cNvSpPr/>
          <p:nvPr/>
        </p:nvSpPr>
        <p:spPr>
          <a:xfrm>
            <a:off x="10277643" y="4749603"/>
            <a:ext cx="2" cy="679299"/>
          </a:xfrm>
          <a:prstGeom prst="line">
            <a:avLst/>
          </a:prstGeom>
          <a:ln w="254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63" name="Straight Connector 132"/>
          <p:cNvSpPr/>
          <p:nvPr/>
        </p:nvSpPr>
        <p:spPr>
          <a:xfrm>
            <a:off x="10812378" y="4749603"/>
            <a:ext cx="2" cy="679299"/>
          </a:xfrm>
          <a:prstGeom prst="line">
            <a:avLst/>
          </a:prstGeom>
          <a:ln w="254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64" name="Title 12"/>
          <p:cNvSpPr txBox="1">
            <a:spLocks noGrp="1"/>
          </p:cNvSpPr>
          <p:nvPr>
            <p:ph type="title"/>
          </p:nvPr>
        </p:nvSpPr>
        <p:spPr>
          <a:xfrm>
            <a:off x="296779" y="-118088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Maintaining immutable history with MVCC</a:t>
            </a:r>
          </a:p>
        </p:txBody>
      </p:sp>
      <p:sp>
        <p:nvSpPr>
          <p:cNvPr id="765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095176" y="6414760"/>
            <a:ext cx="258622" cy="24830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766" name="Right Arrow 23"/>
          <p:cNvSpPr/>
          <p:nvPr/>
        </p:nvSpPr>
        <p:spPr>
          <a:xfrm>
            <a:off x="296779" y="4969042"/>
            <a:ext cx="11365832" cy="33688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767" name="TextBox 26"/>
          <p:cNvSpPr txBox="1"/>
          <p:nvPr/>
        </p:nvSpPr>
        <p:spPr>
          <a:xfrm>
            <a:off x="4894445" y="5468728"/>
            <a:ext cx="2603636" cy="33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Key history</a:t>
            </a:r>
          </a:p>
        </p:txBody>
      </p:sp>
      <p:sp>
        <p:nvSpPr>
          <p:cNvPr id="768" name="Oval 27"/>
          <p:cNvSpPr/>
          <p:nvPr/>
        </p:nvSpPr>
        <p:spPr>
          <a:xfrm>
            <a:off x="967875" y="4967951"/>
            <a:ext cx="421109" cy="336887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769" name="Triangle 32"/>
          <p:cNvSpPr/>
          <p:nvPr/>
        </p:nvSpPr>
        <p:spPr>
          <a:xfrm>
            <a:off x="1030168" y="5901537"/>
            <a:ext cx="385014" cy="336885"/>
          </a:xfrm>
          <a:prstGeom prst="triangle">
            <a:avLst/>
          </a:prstGeom>
          <a:solidFill>
            <a:srgbClr val="FFFF00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770" name="TextBox 29"/>
          <p:cNvSpPr txBox="1"/>
          <p:nvPr/>
        </p:nvSpPr>
        <p:spPr>
          <a:xfrm>
            <a:off x="1425340" y="5937633"/>
            <a:ext cx="1452616" cy="33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= Read</a:t>
            </a:r>
          </a:p>
        </p:txBody>
      </p:sp>
      <p:sp>
        <p:nvSpPr>
          <p:cNvPr id="771" name="Oval 34"/>
          <p:cNvSpPr/>
          <p:nvPr/>
        </p:nvSpPr>
        <p:spPr>
          <a:xfrm>
            <a:off x="3302267" y="5939952"/>
            <a:ext cx="421109" cy="336887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772" name="TextBox 35"/>
          <p:cNvSpPr txBox="1"/>
          <p:nvPr/>
        </p:nvSpPr>
        <p:spPr>
          <a:xfrm>
            <a:off x="3721501" y="5935244"/>
            <a:ext cx="1994036" cy="33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= Committed Write</a:t>
            </a:r>
          </a:p>
        </p:txBody>
      </p:sp>
      <p:sp>
        <p:nvSpPr>
          <p:cNvPr id="773" name="Triangle 36"/>
          <p:cNvSpPr/>
          <p:nvPr/>
        </p:nvSpPr>
        <p:spPr>
          <a:xfrm>
            <a:off x="2067823" y="4955961"/>
            <a:ext cx="385013" cy="336885"/>
          </a:xfrm>
          <a:prstGeom prst="triangle">
            <a:avLst/>
          </a:prstGeom>
          <a:solidFill>
            <a:srgbClr val="FFFF00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774" name="Oval 37"/>
          <p:cNvSpPr/>
          <p:nvPr/>
        </p:nvSpPr>
        <p:spPr>
          <a:xfrm>
            <a:off x="2579834" y="4956643"/>
            <a:ext cx="421109" cy="336887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775" name="Oval 38"/>
          <p:cNvSpPr/>
          <p:nvPr/>
        </p:nvSpPr>
        <p:spPr>
          <a:xfrm>
            <a:off x="3644493" y="4967951"/>
            <a:ext cx="421109" cy="336887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776" name="Oval 42"/>
          <p:cNvSpPr/>
          <p:nvPr/>
        </p:nvSpPr>
        <p:spPr>
          <a:xfrm>
            <a:off x="6292784" y="5912210"/>
            <a:ext cx="421109" cy="336887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777" name="TextBox 43"/>
          <p:cNvSpPr txBox="1"/>
          <p:nvPr/>
        </p:nvSpPr>
        <p:spPr>
          <a:xfrm>
            <a:off x="6751450" y="5919100"/>
            <a:ext cx="3042789" cy="33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= Pending Write (Write Intent)</a:t>
            </a:r>
          </a:p>
        </p:txBody>
      </p:sp>
      <p:sp>
        <p:nvSpPr>
          <p:cNvPr id="778" name="Oval 44"/>
          <p:cNvSpPr/>
          <p:nvPr/>
        </p:nvSpPr>
        <p:spPr>
          <a:xfrm>
            <a:off x="5792203" y="4957428"/>
            <a:ext cx="421109" cy="336887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779" name="Triangle 45"/>
          <p:cNvSpPr/>
          <p:nvPr/>
        </p:nvSpPr>
        <p:spPr>
          <a:xfrm>
            <a:off x="4740185" y="4955961"/>
            <a:ext cx="385013" cy="336885"/>
          </a:xfrm>
          <a:prstGeom prst="triangle">
            <a:avLst/>
          </a:prstGeom>
          <a:solidFill>
            <a:srgbClr val="FFFF00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780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350917" y="752018"/>
            <a:ext cx="11365835" cy="157827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72000"/>
              </a:lnSpc>
              <a:defRPr sz="1400"/>
            </a:pPr>
            <a:r>
              <a:t>Invariant: if a history is observed, it can no longer be modified. This extends to Global history we think of “observe” as a causal relationship</a:t>
            </a:r>
            <a:endParaRPr sz="2500"/>
          </a:p>
          <a:p>
            <a:pPr>
              <a:lnSpc>
                <a:spcPct val="72000"/>
              </a:lnSpc>
              <a:defRPr sz="1400"/>
            </a:pPr>
            <a:r>
              <a:t>Reads on committed data always succeed</a:t>
            </a:r>
            <a:endParaRPr sz="2500"/>
          </a:p>
          <a:p>
            <a:pPr>
              <a:lnSpc>
                <a:spcPct val="72000"/>
              </a:lnSpc>
              <a:defRPr sz="1400"/>
            </a:pPr>
            <a:r>
              <a:t>Writes are not allowed if history has been observed</a:t>
            </a:r>
            <a:endParaRPr sz="2500"/>
          </a:p>
          <a:p>
            <a:pPr marL="685800" lvl="1" indent="-228600">
              <a:lnSpc>
                <a:spcPct val="72000"/>
              </a:lnSpc>
              <a:spcBef>
                <a:spcPts val="500"/>
              </a:spcBef>
              <a:defRPr sz="1100"/>
            </a:pPr>
            <a:r>
              <a:t>In order to enforce, we use a ReadCache to remember the most-recent time at which a key has been observed</a:t>
            </a:r>
            <a:endParaRPr sz="2200"/>
          </a:p>
          <a:p>
            <a:pPr>
              <a:lnSpc>
                <a:spcPct val="72000"/>
              </a:lnSpc>
              <a:defRPr sz="1400"/>
            </a:pPr>
            <a:r>
              <a:t>Reading/writing over a write intent requires conflict resolution</a:t>
            </a:r>
            <a:endParaRPr sz="2500"/>
          </a:p>
          <a:p>
            <a:pPr marL="685800" lvl="1" indent="-228600">
              <a:lnSpc>
                <a:spcPct val="72000"/>
              </a:lnSpc>
              <a:spcBef>
                <a:spcPts val="500"/>
              </a:spcBef>
              <a:defRPr sz="1100"/>
            </a:pPr>
            <a:r>
              <a:t>We designate a coordinator for each transactions (TRH) which is just lazily assigned to be the first write in the txn</a:t>
            </a:r>
          </a:p>
        </p:txBody>
      </p:sp>
      <p:grpSp>
        <p:nvGrpSpPr>
          <p:cNvPr id="783" name="Triangle 47"/>
          <p:cNvGrpSpPr/>
          <p:nvPr/>
        </p:nvGrpSpPr>
        <p:grpSpPr>
          <a:xfrm>
            <a:off x="1616242" y="2230140"/>
            <a:ext cx="1806720" cy="911561"/>
            <a:chOff x="139750" y="0"/>
            <a:chExt cx="1806719" cy="911560"/>
          </a:xfrm>
        </p:grpSpPr>
        <p:sp>
          <p:nvSpPr>
            <p:cNvPr id="781" name="Triangle"/>
            <p:cNvSpPr/>
            <p:nvPr/>
          </p:nvSpPr>
          <p:spPr>
            <a:xfrm>
              <a:off x="139750" y="0"/>
              <a:ext cx="1806721" cy="875820"/>
            </a:xfrm>
            <a:prstGeom prst="triangle">
              <a:avLst/>
            </a:prstGeom>
            <a:solidFill>
              <a:srgbClr val="FFFF00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782" name="Incoming Read"/>
            <p:cNvSpPr txBox="1"/>
            <p:nvPr/>
          </p:nvSpPr>
          <p:spPr>
            <a:xfrm>
              <a:off x="637149" y="402163"/>
              <a:ext cx="811921" cy="5093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4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Incoming Read</a:t>
              </a:r>
            </a:p>
          </p:txBody>
        </p:sp>
      </p:grpSp>
      <p:sp>
        <p:nvSpPr>
          <p:cNvPr id="784" name="Elbow Connector 68"/>
          <p:cNvSpPr/>
          <p:nvPr/>
        </p:nvSpPr>
        <p:spPr>
          <a:xfrm rot="5400000">
            <a:off x="1219119" y="3623964"/>
            <a:ext cx="1635293" cy="615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785" name="Elbow Connector 69"/>
          <p:cNvSpPr/>
          <p:nvPr/>
        </p:nvSpPr>
        <p:spPr>
          <a:xfrm rot="16200000" flipH="1">
            <a:off x="2374512" y="3251045"/>
            <a:ext cx="1630841" cy="13406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786" name="Elbow Connector 82"/>
          <p:cNvSpPr/>
          <p:nvPr/>
        </p:nvSpPr>
        <p:spPr>
          <a:xfrm rot="16200000" flipH="1">
            <a:off x="4819563" y="3295491"/>
            <a:ext cx="1590705" cy="15791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787" name="Elbow Connector 87"/>
          <p:cNvSpPr/>
          <p:nvPr/>
        </p:nvSpPr>
        <p:spPr>
          <a:xfrm rot="16200000" flipH="1">
            <a:off x="4037419" y="2491496"/>
            <a:ext cx="196850" cy="14257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grpSp>
        <p:nvGrpSpPr>
          <p:cNvPr id="790" name="Oval 89"/>
          <p:cNvGrpSpPr/>
          <p:nvPr/>
        </p:nvGrpSpPr>
        <p:grpSpPr>
          <a:xfrm>
            <a:off x="7130713" y="2230135"/>
            <a:ext cx="1339523" cy="875821"/>
            <a:chOff x="-1" y="0"/>
            <a:chExt cx="1339522" cy="875819"/>
          </a:xfrm>
        </p:grpSpPr>
        <p:sp>
          <p:nvSpPr>
            <p:cNvPr id="788" name="Oval"/>
            <p:cNvSpPr/>
            <p:nvPr/>
          </p:nvSpPr>
          <p:spPr>
            <a:xfrm>
              <a:off x="-2" y="-1"/>
              <a:ext cx="1339523" cy="875821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789" name="Incoming (pending) write"/>
            <p:cNvSpPr txBox="1"/>
            <p:nvPr/>
          </p:nvSpPr>
          <p:spPr>
            <a:xfrm>
              <a:off x="241887" y="68908"/>
              <a:ext cx="855745" cy="7379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4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Incoming (pending) write</a:t>
              </a:r>
            </a:p>
          </p:txBody>
        </p:sp>
      </p:grpSp>
      <p:sp>
        <p:nvSpPr>
          <p:cNvPr id="791" name="Elbow Connector 91"/>
          <p:cNvSpPr/>
          <p:nvPr/>
        </p:nvSpPr>
        <p:spPr>
          <a:xfrm rot="5400000">
            <a:off x="6334884" y="3404225"/>
            <a:ext cx="1763862" cy="1167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prstDash val="dash"/>
            <a:miter/>
            <a:tailEnd type="triangle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792" name="Elbow Connector 96"/>
          <p:cNvSpPr/>
          <p:nvPr/>
        </p:nvSpPr>
        <p:spPr>
          <a:xfrm rot="5400000">
            <a:off x="4340790" y="3168818"/>
            <a:ext cx="1603516" cy="14777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prstDash val="dash"/>
            <a:miter/>
            <a:tailEnd type="triangle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793" name="Elbow Connector 103"/>
          <p:cNvSpPr/>
          <p:nvPr/>
        </p:nvSpPr>
        <p:spPr>
          <a:xfrm>
            <a:off x="5935979" y="2666999"/>
            <a:ext cx="1187451" cy="7581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2151" y="0"/>
                </a:lnTo>
                <a:lnTo>
                  <a:pt x="12151" y="21600"/>
                </a:lnTo>
                <a:lnTo>
                  <a:pt x="0" y="21600"/>
                </a:lnTo>
              </a:path>
            </a:pathLst>
          </a:custGeom>
          <a:ln w="25400">
            <a:solidFill>
              <a:srgbClr val="000000"/>
            </a:solidFill>
            <a:prstDash val="dash"/>
            <a:miter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794" name="TextBox 106"/>
          <p:cNvSpPr txBox="1"/>
          <p:nvPr/>
        </p:nvSpPr>
        <p:spPr>
          <a:xfrm>
            <a:off x="6241982" y="2558864"/>
            <a:ext cx="1173882" cy="966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Attempt to modify observed history</a:t>
            </a:r>
          </a:p>
        </p:txBody>
      </p:sp>
      <p:sp>
        <p:nvSpPr>
          <p:cNvPr id="795" name="TextBox 107"/>
          <p:cNvSpPr txBox="1"/>
          <p:nvPr/>
        </p:nvSpPr>
        <p:spPr>
          <a:xfrm>
            <a:off x="3468708" y="2825750"/>
            <a:ext cx="1173881" cy="737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Attempt to observe pending value</a:t>
            </a:r>
          </a:p>
        </p:txBody>
      </p:sp>
      <p:sp>
        <p:nvSpPr>
          <p:cNvPr id="796" name="TextBox 108"/>
          <p:cNvSpPr txBox="1"/>
          <p:nvPr/>
        </p:nvSpPr>
        <p:spPr>
          <a:xfrm>
            <a:off x="7822125" y="3166505"/>
            <a:ext cx="1173882" cy="737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Attempt to modify pending value</a:t>
            </a:r>
          </a:p>
        </p:txBody>
      </p:sp>
      <p:sp>
        <p:nvSpPr>
          <p:cNvPr id="797" name="TextBox 109"/>
          <p:cNvSpPr txBox="1"/>
          <p:nvPr/>
        </p:nvSpPr>
        <p:spPr>
          <a:xfrm>
            <a:off x="10858097" y="5305927"/>
            <a:ext cx="812932" cy="33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time</a:t>
            </a:r>
          </a:p>
        </p:txBody>
      </p:sp>
      <p:sp>
        <p:nvSpPr>
          <p:cNvPr id="798" name="Elbow Connector 143"/>
          <p:cNvSpPr/>
          <p:nvPr/>
        </p:nvSpPr>
        <p:spPr>
          <a:xfrm rot="10800000" flipV="1">
            <a:off x="5452631" y="4549950"/>
            <a:ext cx="1180527" cy="2012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prstDash val="dash"/>
            <a:miter/>
            <a:tailEnd type="triangle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799" name="Oval 146"/>
          <p:cNvSpPr/>
          <p:nvPr/>
        </p:nvSpPr>
        <p:spPr>
          <a:xfrm>
            <a:off x="5445935" y="4744537"/>
            <a:ext cx="45723" cy="4572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800" name="TextBox 150"/>
          <p:cNvSpPr txBox="1"/>
          <p:nvPr/>
        </p:nvSpPr>
        <p:spPr>
          <a:xfrm>
            <a:off x="504126" y="5259760"/>
            <a:ext cx="4278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1</a:t>
            </a:r>
          </a:p>
        </p:txBody>
      </p:sp>
      <p:sp>
        <p:nvSpPr>
          <p:cNvPr id="801" name="TextBox 151"/>
          <p:cNvSpPr txBox="1"/>
          <p:nvPr/>
        </p:nvSpPr>
        <p:spPr>
          <a:xfrm>
            <a:off x="1062520" y="5259760"/>
            <a:ext cx="4278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2</a:t>
            </a:r>
          </a:p>
        </p:txBody>
      </p:sp>
      <p:sp>
        <p:nvSpPr>
          <p:cNvPr id="802" name="TextBox 152"/>
          <p:cNvSpPr txBox="1"/>
          <p:nvPr/>
        </p:nvSpPr>
        <p:spPr>
          <a:xfrm>
            <a:off x="1601070" y="5259760"/>
            <a:ext cx="4278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3</a:t>
            </a:r>
          </a:p>
        </p:txBody>
      </p:sp>
      <p:sp>
        <p:nvSpPr>
          <p:cNvPr id="803" name="TextBox 153"/>
          <p:cNvSpPr txBox="1"/>
          <p:nvPr/>
        </p:nvSpPr>
        <p:spPr>
          <a:xfrm>
            <a:off x="2131991" y="5259760"/>
            <a:ext cx="4278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4</a:t>
            </a:r>
          </a:p>
        </p:txBody>
      </p:sp>
      <p:sp>
        <p:nvSpPr>
          <p:cNvPr id="804" name="TextBox 154"/>
          <p:cNvSpPr txBox="1"/>
          <p:nvPr/>
        </p:nvSpPr>
        <p:spPr>
          <a:xfrm>
            <a:off x="2667403" y="5259760"/>
            <a:ext cx="4278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5</a:t>
            </a:r>
          </a:p>
        </p:txBody>
      </p:sp>
      <p:sp>
        <p:nvSpPr>
          <p:cNvPr id="805" name="TextBox 155"/>
          <p:cNvSpPr txBox="1"/>
          <p:nvPr/>
        </p:nvSpPr>
        <p:spPr>
          <a:xfrm>
            <a:off x="3184820" y="5259760"/>
            <a:ext cx="4278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6</a:t>
            </a:r>
          </a:p>
        </p:txBody>
      </p:sp>
      <p:sp>
        <p:nvSpPr>
          <p:cNvPr id="806" name="TextBox 156"/>
          <p:cNvSpPr txBox="1"/>
          <p:nvPr/>
        </p:nvSpPr>
        <p:spPr>
          <a:xfrm>
            <a:off x="3713145" y="5259760"/>
            <a:ext cx="4278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7</a:t>
            </a:r>
          </a:p>
        </p:txBody>
      </p:sp>
      <p:sp>
        <p:nvSpPr>
          <p:cNvPr id="807" name="TextBox 157"/>
          <p:cNvSpPr txBox="1"/>
          <p:nvPr/>
        </p:nvSpPr>
        <p:spPr>
          <a:xfrm>
            <a:off x="4262049" y="5259760"/>
            <a:ext cx="4278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8</a:t>
            </a:r>
          </a:p>
        </p:txBody>
      </p:sp>
      <p:sp>
        <p:nvSpPr>
          <p:cNvPr id="808" name="TextBox 158"/>
          <p:cNvSpPr txBox="1"/>
          <p:nvPr/>
        </p:nvSpPr>
        <p:spPr>
          <a:xfrm>
            <a:off x="4789720" y="5259760"/>
            <a:ext cx="4278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9</a:t>
            </a:r>
          </a:p>
        </p:txBody>
      </p:sp>
      <p:sp>
        <p:nvSpPr>
          <p:cNvPr id="809" name="TextBox 159"/>
          <p:cNvSpPr txBox="1"/>
          <p:nvPr/>
        </p:nvSpPr>
        <p:spPr>
          <a:xfrm>
            <a:off x="5238810" y="5259760"/>
            <a:ext cx="273063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10</a:t>
            </a:r>
          </a:p>
        </p:txBody>
      </p:sp>
      <p:sp>
        <p:nvSpPr>
          <p:cNvPr id="810" name="TextBox 160"/>
          <p:cNvSpPr txBox="1"/>
          <p:nvPr/>
        </p:nvSpPr>
        <p:spPr>
          <a:xfrm>
            <a:off x="5767861" y="5259760"/>
            <a:ext cx="273063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11</a:t>
            </a:r>
          </a:p>
        </p:txBody>
      </p:sp>
      <p:sp>
        <p:nvSpPr>
          <p:cNvPr id="811" name="TextBox 161"/>
          <p:cNvSpPr txBox="1"/>
          <p:nvPr/>
        </p:nvSpPr>
        <p:spPr>
          <a:xfrm>
            <a:off x="6294475" y="5259760"/>
            <a:ext cx="273063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12</a:t>
            </a:r>
          </a:p>
        </p:txBody>
      </p:sp>
      <p:sp>
        <p:nvSpPr>
          <p:cNvPr id="812" name="TextBox 162"/>
          <p:cNvSpPr txBox="1"/>
          <p:nvPr/>
        </p:nvSpPr>
        <p:spPr>
          <a:xfrm>
            <a:off x="6833117" y="5259760"/>
            <a:ext cx="273063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13</a:t>
            </a:r>
          </a:p>
        </p:txBody>
      </p:sp>
      <p:sp>
        <p:nvSpPr>
          <p:cNvPr id="813" name="TextBox 163"/>
          <p:cNvSpPr txBox="1"/>
          <p:nvPr/>
        </p:nvSpPr>
        <p:spPr>
          <a:xfrm>
            <a:off x="7363642" y="5259760"/>
            <a:ext cx="2730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14</a:t>
            </a:r>
          </a:p>
        </p:txBody>
      </p:sp>
      <p:pic>
        <p:nvPicPr>
          <p:cNvPr id="814" name="Graphic 56" descr="Graphic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024" y="3711769"/>
            <a:ext cx="940468" cy="848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815" name="Graphic 54" descr="Graphic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9739" y="3134131"/>
            <a:ext cx="583396" cy="583395"/>
          </a:xfrm>
          <a:prstGeom prst="rect">
            <a:avLst/>
          </a:prstGeom>
          <a:ln w="12700">
            <a:miter lim="400000"/>
          </a:ln>
        </p:spPr>
      </p:pic>
      <p:pic>
        <p:nvPicPr>
          <p:cNvPr id="816" name="Graphic 52" descr="Graphic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5558" y="3453033"/>
            <a:ext cx="465587" cy="4655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Title 12"/>
          <p:cNvSpPr txBox="1">
            <a:spLocks noGrp="1"/>
          </p:cNvSpPr>
          <p:nvPr>
            <p:ph type="title"/>
          </p:nvPr>
        </p:nvSpPr>
        <p:spPr>
          <a:xfrm>
            <a:off x="259079" y="-5151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Transaction overview</a:t>
            </a:r>
          </a:p>
        </p:txBody>
      </p:sp>
      <p:sp>
        <p:nvSpPr>
          <p:cNvPr id="821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095176" y="6414760"/>
            <a:ext cx="258622" cy="24830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grpSp>
        <p:nvGrpSpPr>
          <p:cNvPr id="824" name="Rounded Rectangle 5"/>
          <p:cNvGrpSpPr/>
          <p:nvPr/>
        </p:nvGrpSpPr>
        <p:grpSpPr>
          <a:xfrm>
            <a:off x="553719" y="955038"/>
            <a:ext cx="2331724" cy="1325566"/>
            <a:chOff x="0" y="0"/>
            <a:chExt cx="2331722" cy="1325565"/>
          </a:xfrm>
        </p:grpSpPr>
        <p:sp>
          <p:nvSpPr>
            <p:cNvPr id="822" name="Rounded Rectangle"/>
            <p:cNvSpPr/>
            <p:nvPr/>
          </p:nvSpPr>
          <p:spPr>
            <a:xfrm>
              <a:off x="0" y="-1"/>
              <a:ext cx="2331723" cy="132556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823" name="User Application"/>
            <p:cNvSpPr txBox="1"/>
            <p:nvPr/>
          </p:nvSpPr>
          <p:spPr>
            <a:xfrm>
              <a:off x="110428" y="64708"/>
              <a:ext cx="2110866" cy="300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16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User Application</a:t>
              </a:r>
            </a:p>
          </p:txBody>
        </p:sp>
      </p:grpSp>
      <p:grpSp>
        <p:nvGrpSpPr>
          <p:cNvPr id="827" name="Rounded Rectangle 6"/>
          <p:cNvGrpSpPr/>
          <p:nvPr/>
        </p:nvGrpSpPr>
        <p:grpSpPr>
          <a:xfrm>
            <a:off x="1054100" y="1434623"/>
            <a:ext cx="1330962" cy="650242"/>
            <a:chOff x="0" y="0"/>
            <a:chExt cx="1330961" cy="650241"/>
          </a:xfrm>
        </p:grpSpPr>
        <p:sp>
          <p:nvSpPr>
            <p:cNvPr id="825" name="Rounded Rectangle"/>
            <p:cNvSpPr/>
            <p:nvPr/>
          </p:nvSpPr>
          <p:spPr>
            <a:xfrm>
              <a:off x="0" y="0"/>
              <a:ext cx="1330962" cy="650242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solidFill>
                <a:srgbClr val="00206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826" name="K2ClientLib"/>
            <p:cNvSpPr txBox="1"/>
            <p:nvPr/>
          </p:nvSpPr>
          <p:spPr>
            <a:xfrm>
              <a:off x="77461" y="158576"/>
              <a:ext cx="1176039" cy="333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K2ClientLib</a:t>
              </a:r>
            </a:p>
          </p:txBody>
        </p:sp>
      </p:grpSp>
      <p:sp>
        <p:nvSpPr>
          <p:cNvPr id="828" name="Straight Connector 10"/>
          <p:cNvSpPr/>
          <p:nvPr/>
        </p:nvSpPr>
        <p:spPr>
          <a:xfrm flipH="1">
            <a:off x="1719578" y="2280602"/>
            <a:ext cx="2" cy="3917000"/>
          </a:xfrm>
          <a:prstGeom prst="line">
            <a:avLst/>
          </a:prstGeom>
          <a:ln w="254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831" name="Rounded Rectangle 8"/>
          <p:cNvGrpSpPr/>
          <p:nvPr/>
        </p:nvGrpSpPr>
        <p:grpSpPr>
          <a:xfrm>
            <a:off x="3226274" y="986126"/>
            <a:ext cx="1639737" cy="640198"/>
            <a:chOff x="0" y="0"/>
            <a:chExt cx="1639736" cy="640197"/>
          </a:xfrm>
        </p:grpSpPr>
        <p:sp>
          <p:nvSpPr>
            <p:cNvPr id="829" name="Rounded Rectangle"/>
            <p:cNvSpPr/>
            <p:nvPr/>
          </p:nvSpPr>
          <p:spPr>
            <a:xfrm>
              <a:off x="0" y="-1"/>
              <a:ext cx="1639737" cy="640199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830" name="K2 Node…"/>
            <p:cNvSpPr txBox="1"/>
            <p:nvPr/>
          </p:nvSpPr>
          <p:spPr>
            <a:xfrm>
              <a:off x="76971" y="31252"/>
              <a:ext cx="1485795" cy="554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K2 Node</a:t>
              </a:r>
            </a:p>
            <a:p>
              <a:pPr algn="ctr">
                <a:defRPr sz="16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(participant)</a:t>
              </a:r>
            </a:p>
          </p:txBody>
        </p:sp>
      </p:grpSp>
      <p:sp>
        <p:nvSpPr>
          <p:cNvPr id="832" name="Straight Connector 13"/>
          <p:cNvSpPr/>
          <p:nvPr/>
        </p:nvSpPr>
        <p:spPr>
          <a:xfrm>
            <a:off x="4046142" y="1626321"/>
            <a:ext cx="14651" cy="4450631"/>
          </a:xfrm>
          <a:prstGeom prst="line">
            <a:avLst/>
          </a:prstGeom>
          <a:ln w="254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33" name="Oval 17"/>
          <p:cNvSpPr/>
          <p:nvPr/>
        </p:nvSpPr>
        <p:spPr>
          <a:xfrm>
            <a:off x="1625600" y="2381487"/>
            <a:ext cx="203200" cy="203202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834" name="Oval 18"/>
          <p:cNvSpPr/>
          <p:nvPr/>
        </p:nvSpPr>
        <p:spPr>
          <a:xfrm>
            <a:off x="1628818" y="2734984"/>
            <a:ext cx="203203" cy="203203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cxnSp>
        <p:nvCxnSpPr>
          <p:cNvPr id="835" name="Curved Connector 26"/>
          <p:cNvCxnSpPr>
            <a:stCxn id="833" idx="0"/>
            <a:endCxn id="834" idx="0"/>
          </p:cNvCxnSpPr>
          <p:nvPr/>
        </p:nvCxnSpPr>
        <p:spPr>
          <a:xfrm>
            <a:off x="1727200" y="2483088"/>
            <a:ext cx="3220" cy="353498"/>
          </a:xfrm>
          <a:prstGeom prst="straightConnector1">
            <a:avLst/>
          </a:prstGeom>
          <a:ln w="6350">
            <a:solidFill>
              <a:schemeClr val="accent1"/>
            </a:solidFill>
            <a:miter/>
            <a:tailEnd type="triangle"/>
          </a:ln>
        </p:spPr>
      </p:cxnSp>
      <p:sp>
        <p:nvSpPr>
          <p:cNvPr id="836" name="TextBox 27"/>
          <p:cNvSpPr txBox="1"/>
          <p:nvPr/>
        </p:nvSpPr>
        <p:spPr>
          <a:xfrm>
            <a:off x="350939" y="2499848"/>
            <a:ext cx="1053193" cy="248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Begin TXN</a:t>
            </a:r>
          </a:p>
        </p:txBody>
      </p:sp>
      <p:sp>
        <p:nvSpPr>
          <p:cNvPr id="837" name="Straight Arrow Connector 29"/>
          <p:cNvSpPr/>
          <p:nvPr/>
        </p:nvSpPr>
        <p:spPr>
          <a:xfrm>
            <a:off x="1821178" y="3294855"/>
            <a:ext cx="2189720" cy="2"/>
          </a:xfrm>
          <a:prstGeom prst="line">
            <a:avLst/>
          </a:prstGeom>
          <a:ln w="635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38" name="TextBox 30"/>
          <p:cNvSpPr txBox="1"/>
          <p:nvPr/>
        </p:nvSpPr>
        <p:spPr>
          <a:xfrm>
            <a:off x="320439" y="3017648"/>
            <a:ext cx="2207261" cy="438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200">
                <a:latin typeface="+mj-lt"/>
                <a:ea typeface="+mj-ea"/>
                <a:cs typeface="+mj-cs"/>
                <a:sym typeface="Calibri"/>
              </a:defRPr>
            </a:pPr>
            <a:r>
              <a:t> Reads</a:t>
            </a:r>
          </a:p>
          <a:p>
            <a:pPr>
              <a:defRPr sz="1200">
                <a:latin typeface="+mj-lt"/>
                <a:ea typeface="+mj-ea"/>
                <a:cs typeface="+mj-cs"/>
                <a:sym typeface="Calibri"/>
              </a:defRPr>
            </a:pPr>
            <a:r>
              <a:t> (K, txn_meta)</a:t>
            </a:r>
          </a:p>
        </p:txBody>
      </p:sp>
      <p:sp>
        <p:nvSpPr>
          <p:cNvPr id="839" name="TextBox 34"/>
          <p:cNvSpPr txBox="1"/>
          <p:nvPr/>
        </p:nvSpPr>
        <p:spPr>
          <a:xfrm>
            <a:off x="320439" y="3666002"/>
            <a:ext cx="2207261" cy="629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200">
                <a:latin typeface="+mj-lt"/>
                <a:ea typeface="+mj-ea"/>
                <a:cs typeface="+mj-cs"/>
                <a:sym typeface="Calibri"/>
              </a:defRPr>
            </a:pPr>
            <a:r>
              <a:t>1</a:t>
            </a:r>
            <a:r>
              <a:rPr baseline="30000"/>
              <a:t>st</a:t>
            </a:r>
            <a:r>
              <a:t> write in txn</a:t>
            </a:r>
          </a:p>
          <a:p>
            <a:pPr>
              <a:defRPr sz="1200">
                <a:latin typeface="+mj-lt"/>
                <a:ea typeface="+mj-ea"/>
                <a:cs typeface="+mj-cs"/>
                <a:sym typeface="Calibri"/>
              </a:defRPr>
            </a:pPr>
            <a:r>
              <a:t>Write </a:t>
            </a:r>
          </a:p>
          <a:p>
            <a:pPr>
              <a:defRPr sz="1200">
                <a:latin typeface="+mj-lt"/>
                <a:ea typeface="+mj-ea"/>
                <a:cs typeface="+mj-cs"/>
                <a:sym typeface="Calibri"/>
              </a:defRPr>
            </a:pPr>
            <a:r>
              <a:t>(K, V, txn_meta)</a:t>
            </a:r>
          </a:p>
        </p:txBody>
      </p:sp>
      <p:sp>
        <p:nvSpPr>
          <p:cNvPr id="840" name="Oval 40"/>
          <p:cNvSpPr/>
          <p:nvPr/>
        </p:nvSpPr>
        <p:spPr>
          <a:xfrm>
            <a:off x="1602111" y="5910171"/>
            <a:ext cx="203203" cy="203203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841" name="TextBox 42"/>
          <p:cNvSpPr txBox="1"/>
          <p:nvPr/>
        </p:nvSpPr>
        <p:spPr>
          <a:xfrm>
            <a:off x="348191" y="5232892"/>
            <a:ext cx="1224072" cy="438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Txn End (commit/abort, txn_meta)</a:t>
            </a:r>
          </a:p>
        </p:txBody>
      </p:sp>
      <p:grpSp>
        <p:nvGrpSpPr>
          <p:cNvPr id="844" name="Rounded Rectangle 43"/>
          <p:cNvGrpSpPr/>
          <p:nvPr/>
        </p:nvGrpSpPr>
        <p:grpSpPr>
          <a:xfrm>
            <a:off x="9025890" y="955038"/>
            <a:ext cx="1139202" cy="479588"/>
            <a:chOff x="0" y="0"/>
            <a:chExt cx="1139201" cy="479586"/>
          </a:xfrm>
        </p:grpSpPr>
        <p:sp>
          <p:nvSpPr>
            <p:cNvPr id="842" name="Rounded Rectangle"/>
            <p:cNvSpPr/>
            <p:nvPr/>
          </p:nvSpPr>
          <p:spPr>
            <a:xfrm>
              <a:off x="0" y="-1"/>
              <a:ext cx="1139202" cy="47958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843" name="K2 CPO"/>
            <p:cNvSpPr txBox="1"/>
            <p:nvPr/>
          </p:nvSpPr>
          <p:spPr>
            <a:xfrm>
              <a:off x="69130" y="23410"/>
              <a:ext cx="1000941" cy="300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16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K2 CPO</a:t>
              </a:r>
            </a:p>
          </p:txBody>
        </p:sp>
      </p:grpSp>
      <p:grpSp>
        <p:nvGrpSpPr>
          <p:cNvPr id="849" name="Group 80"/>
          <p:cNvGrpSpPr/>
          <p:nvPr/>
        </p:nvGrpSpPr>
        <p:grpSpPr>
          <a:xfrm>
            <a:off x="7583799" y="953212"/>
            <a:ext cx="1293504" cy="5242565"/>
            <a:chOff x="0" y="0"/>
            <a:chExt cx="1293502" cy="5242564"/>
          </a:xfrm>
        </p:grpSpPr>
        <p:grpSp>
          <p:nvGrpSpPr>
            <p:cNvPr id="847" name="Rounded Rectangle 44"/>
            <p:cNvGrpSpPr/>
            <p:nvPr/>
          </p:nvGrpSpPr>
          <p:grpSpPr>
            <a:xfrm>
              <a:off x="0" y="-1"/>
              <a:ext cx="1293503" cy="479587"/>
              <a:chOff x="0" y="0"/>
              <a:chExt cx="1293502" cy="479586"/>
            </a:xfrm>
          </p:grpSpPr>
          <p:sp>
            <p:nvSpPr>
              <p:cNvPr id="845" name="Rounded Rectangle"/>
              <p:cNvSpPr/>
              <p:nvPr/>
            </p:nvSpPr>
            <p:spPr>
              <a:xfrm>
                <a:off x="0" y="-1"/>
                <a:ext cx="1293503" cy="479588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46" name="Persistence"/>
              <p:cNvSpPr txBox="1"/>
              <p:nvPr/>
            </p:nvSpPr>
            <p:spPr>
              <a:xfrm>
                <a:off x="69131" y="23410"/>
                <a:ext cx="1155240" cy="3005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 algn="ctr"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r>
                  <a:t>Persistence</a:t>
                </a:r>
              </a:p>
            </p:txBody>
          </p:sp>
        </p:grpSp>
        <p:sp>
          <p:nvSpPr>
            <p:cNvPr id="848" name="Straight Connector 45"/>
            <p:cNvSpPr/>
            <p:nvPr/>
          </p:nvSpPr>
          <p:spPr>
            <a:xfrm flipH="1">
              <a:off x="646750" y="479583"/>
              <a:ext cx="2" cy="476298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850" name="Straight Connector 47"/>
          <p:cNvSpPr/>
          <p:nvPr/>
        </p:nvSpPr>
        <p:spPr>
          <a:xfrm>
            <a:off x="9595490" y="1434623"/>
            <a:ext cx="3" cy="4762979"/>
          </a:xfrm>
          <a:prstGeom prst="line">
            <a:avLst/>
          </a:prstGeom>
          <a:ln w="254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853" name="Rounded Rectangle 54"/>
          <p:cNvGrpSpPr/>
          <p:nvPr/>
        </p:nvGrpSpPr>
        <p:grpSpPr>
          <a:xfrm>
            <a:off x="10450831" y="953213"/>
            <a:ext cx="1139202" cy="479588"/>
            <a:chOff x="0" y="0"/>
            <a:chExt cx="1139201" cy="479586"/>
          </a:xfrm>
        </p:grpSpPr>
        <p:sp>
          <p:nvSpPr>
            <p:cNvPr id="851" name="Rounded Rectangle"/>
            <p:cNvSpPr/>
            <p:nvPr/>
          </p:nvSpPr>
          <p:spPr>
            <a:xfrm>
              <a:off x="0" y="-1"/>
              <a:ext cx="1139202" cy="47958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852" name="K2 TSO"/>
            <p:cNvSpPr txBox="1"/>
            <p:nvPr/>
          </p:nvSpPr>
          <p:spPr>
            <a:xfrm>
              <a:off x="69130" y="23410"/>
              <a:ext cx="1000941" cy="300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16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K2 TSO</a:t>
              </a:r>
            </a:p>
          </p:txBody>
        </p:sp>
      </p:grpSp>
      <p:sp>
        <p:nvSpPr>
          <p:cNvPr id="854" name="Straight Connector 55"/>
          <p:cNvSpPr/>
          <p:nvPr/>
        </p:nvSpPr>
        <p:spPr>
          <a:xfrm>
            <a:off x="11020431" y="1432797"/>
            <a:ext cx="3" cy="4762979"/>
          </a:xfrm>
          <a:prstGeom prst="line">
            <a:avLst/>
          </a:prstGeom>
          <a:ln w="254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55" name="Straight Arrow Connector 56"/>
          <p:cNvSpPr/>
          <p:nvPr/>
        </p:nvSpPr>
        <p:spPr>
          <a:xfrm>
            <a:off x="6418579" y="4219416"/>
            <a:ext cx="1646493" cy="2"/>
          </a:xfrm>
          <a:prstGeom prst="line">
            <a:avLst/>
          </a:prstGeom>
          <a:ln w="635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56" name="Straight Arrow Connector 59"/>
          <p:cNvSpPr/>
          <p:nvPr/>
        </p:nvSpPr>
        <p:spPr>
          <a:xfrm flipV="1">
            <a:off x="1691640" y="5396031"/>
            <a:ext cx="4404360" cy="23338"/>
          </a:xfrm>
          <a:prstGeom prst="line">
            <a:avLst/>
          </a:prstGeom>
          <a:ln w="635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57" name="TextBox 60"/>
          <p:cNvSpPr txBox="1"/>
          <p:nvPr/>
        </p:nvSpPr>
        <p:spPr>
          <a:xfrm>
            <a:off x="7138035" y="4006552"/>
            <a:ext cx="881318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Persist ()</a:t>
            </a:r>
          </a:p>
        </p:txBody>
      </p:sp>
      <p:sp>
        <p:nvSpPr>
          <p:cNvPr id="858" name="Straight Arrow Connector 61"/>
          <p:cNvSpPr/>
          <p:nvPr/>
        </p:nvSpPr>
        <p:spPr>
          <a:xfrm flipV="1">
            <a:off x="6418579" y="5585917"/>
            <a:ext cx="1646493" cy="6690"/>
          </a:xfrm>
          <a:prstGeom prst="line">
            <a:avLst/>
          </a:prstGeom>
          <a:ln w="635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59" name="TextBox 62"/>
          <p:cNvSpPr txBox="1"/>
          <p:nvPr/>
        </p:nvSpPr>
        <p:spPr>
          <a:xfrm>
            <a:off x="7138034" y="5278140"/>
            <a:ext cx="2207259" cy="248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Persist ()</a:t>
            </a:r>
          </a:p>
        </p:txBody>
      </p:sp>
      <p:sp>
        <p:nvSpPr>
          <p:cNvPr id="860" name="Straight Arrow Connector 64"/>
          <p:cNvSpPr/>
          <p:nvPr/>
        </p:nvSpPr>
        <p:spPr>
          <a:xfrm flipH="1">
            <a:off x="1828799" y="3393440"/>
            <a:ext cx="2042163" cy="2"/>
          </a:xfrm>
          <a:prstGeom prst="line">
            <a:avLst/>
          </a:prstGeom>
          <a:ln w="635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61" name="Straight Arrow Connector 65"/>
          <p:cNvSpPr/>
          <p:nvPr/>
        </p:nvSpPr>
        <p:spPr>
          <a:xfrm flipH="1" flipV="1">
            <a:off x="1836420" y="4326254"/>
            <a:ext cx="4330702" cy="2"/>
          </a:xfrm>
          <a:prstGeom prst="line">
            <a:avLst/>
          </a:prstGeom>
          <a:ln w="635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62" name="Straight Arrow Connector 66"/>
          <p:cNvSpPr/>
          <p:nvPr/>
        </p:nvSpPr>
        <p:spPr>
          <a:xfrm flipH="1" flipV="1">
            <a:off x="1836420" y="5760720"/>
            <a:ext cx="4330702" cy="2"/>
          </a:xfrm>
          <a:prstGeom prst="line">
            <a:avLst/>
          </a:prstGeom>
          <a:ln w="635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63" name="Straight Arrow Connector 68"/>
          <p:cNvSpPr/>
          <p:nvPr/>
        </p:nvSpPr>
        <p:spPr>
          <a:xfrm>
            <a:off x="3035584" y="2584687"/>
            <a:ext cx="6474178" cy="2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64" name="Straight Arrow Connector 69"/>
          <p:cNvSpPr/>
          <p:nvPr/>
        </p:nvSpPr>
        <p:spPr>
          <a:xfrm>
            <a:off x="2916039" y="2676186"/>
            <a:ext cx="7995803" cy="2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869" name="Group 92"/>
          <p:cNvGrpSpPr/>
          <p:nvPr/>
        </p:nvGrpSpPr>
        <p:grpSpPr>
          <a:xfrm>
            <a:off x="5319719" y="979087"/>
            <a:ext cx="1837611" cy="5097865"/>
            <a:chOff x="0" y="0"/>
            <a:chExt cx="1837609" cy="5097864"/>
          </a:xfrm>
        </p:grpSpPr>
        <p:grpSp>
          <p:nvGrpSpPr>
            <p:cNvPr id="867" name="Rounded Rectangle 85"/>
            <p:cNvGrpSpPr/>
            <p:nvPr/>
          </p:nvGrpSpPr>
          <p:grpSpPr>
            <a:xfrm>
              <a:off x="0" y="0"/>
              <a:ext cx="1837610" cy="624165"/>
              <a:chOff x="0" y="0"/>
              <a:chExt cx="1837609" cy="624164"/>
            </a:xfrm>
          </p:grpSpPr>
          <p:sp>
            <p:nvSpPr>
              <p:cNvPr id="865" name="Rounded Rectangle"/>
              <p:cNvSpPr/>
              <p:nvPr/>
            </p:nvSpPr>
            <p:spPr>
              <a:xfrm>
                <a:off x="0" y="-1"/>
                <a:ext cx="1837610" cy="624166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66" name="K2 Node…"/>
              <p:cNvSpPr txBox="1"/>
              <p:nvPr/>
            </p:nvSpPr>
            <p:spPr>
              <a:xfrm>
                <a:off x="76188" y="30468"/>
                <a:ext cx="1685233" cy="5545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/>
              <a:p>
                <a:pPr algn="ctr"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r>
                  <a:t>K2 Node</a:t>
                </a:r>
              </a:p>
              <a:p>
                <a:pPr algn="ctr"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r>
                  <a:t>(coordinator/TRH)</a:t>
                </a:r>
              </a:p>
            </p:txBody>
          </p:sp>
        </p:grpSp>
        <p:sp>
          <p:nvSpPr>
            <p:cNvPr id="868" name="Straight Connector 86"/>
            <p:cNvSpPr/>
            <p:nvPr/>
          </p:nvSpPr>
          <p:spPr>
            <a:xfrm flipH="1">
              <a:off x="918804" y="624161"/>
              <a:ext cx="2" cy="4473704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870" name="Straight Arrow Connector 101"/>
          <p:cNvSpPr/>
          <p:nvPr/>
        </p:nvSpPr>
        <p:spPr>
          <a:xfrm>
            <a:off x="1813920" y="4057891"/>
            <a:ext cx="4353202" cy="2"/>
          </a:xfrm>
          <a:prstGeom prst="line">
            <a:avLst/>
          </a:prstGeom>
          <a:ln w="635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71" name="TextBox 108"/>
          <p:cNvSpPr txBox="1"/>
          <p:nvPr/>
        </p:nvSpPr>
        <p:spPr>
          <a:xfrm>
            <a:off x="1851030" y="3749624"/>
            <a:ext cx="3843032" cy="248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200">
                <a:latin typeface="+mj-lt"/>
                <a:ea typeface="+mj-ea"/>
                <a:cs typeface="+mj-cs"/>
                <a:sym typeface="Calibri"/>
              </a:defRPr>
            </a:pPr>
            <a:r>
              <a:t>1</a:t>
            </a:r>
            <a:r>
              <a:rPr baseline="30000"/>
              <a:t>st</a:t>
            </a:r>
            <a:r>
              <a:t> write designates the participant as coordinator (TRH)</a:t>
            </a:r>
          </a:p>
        </p:txBody>
      </p:sp>
      <p:sp>
        <p:nvSpPr>
          <p:cNvPr id="872" name="Straight Arrow Connector 116"/>
          <p:cNvSpPr/>
          <p:nvPr/>
        </p:nvSpPr>
        <p:spPr>
          <a:xfrm>
            <a:off x="1791422" y="4687811"/>
            <a:ext cx="2102400" cy="2"/>
          </a:xfrm>
          <a:prstGeom prst="line">
            <a:avLst/>
          </a:prstGeom>
          <a:ln w="635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73" name="TextBox 118"/>
          <p:cNvSpPr txBox="1"/>
          <p:nvPr/>
        </p:nvSpPr>
        <p:spPr>
          <a:xfrm>
            <a:off x="348190" y="4551821"/>
            <a:ext cx="1253829" cy="629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200">
                <a:latin typeface="+mj-lt"/>
                <a:ea typeface="+mj-ea"/>
                <a:cs typeface="+mj-cs"/>
                <a:sym typeface="Calibri"/>
              </a:defRPr>
            </a:pPr>
            <a:r>
              <a:t>Other writes</a:t>
            </a:r>
          </a:p>
          <a:p>
            <a:pPr>
              <a:defRPr sz="1200">
                <a:latin typeface="+mj-lt"/>
                <a:ea typeface="+mj-ea"/>
                <a:cs typeface="+mj-cs"/>
                <a:sym typeface="Calibri"/>
              </a:defRPr>
            </a:pPr>
            <a:r>
              <a:t>Write</a:t>
            </a:r>
          </a:p>
          <a:p>
            <a:pPr>
              <a:defRPr sz="1200">
                <a:latin typeface="+mj-lt"/>
                <a:ea typeface="+mj-ea"/>
                <a:cs typeface="+mj-cs"/>
                <a:sym typeface="Calibri"/>
              </a:defRPr>
            </a:pPr>
            <a:r>
              <a:t>(K, V, txn_meta)</a:t>
            </a:r>
          </a:p>
        </p:txBody>
      </p:sp>
      <p:sp>
        <p:nvSpPr>
          <p:cNvPr id="874" name="Straight Arrow Connector 119"/>
          <p:cNvSpPr/>
          <p:nvPr/>
        </p:nvSpPr>
        <p:spPr>
          <a:xfrm>
            <a:off x="4132634" y="4817478"/>
            <a:ext cx="4005527" cy="2"/>
          </a:xfrm>
          <a:prstGeom prst="line">
            <a:avLst/>
          </a:prstGeom>
          <a:ln w="635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75" name="TextBox 120"/>
          <p:cNvSpPr txBox="1"/>
          <p:nvPr/>
        </p:nvSpPr>
        <p:spPr>
          <a:xfrm>
            <a:off x="4852091" y="4604616"/>
            <a:ext cx="881318" cy="248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Persist ()</a:t>
            </a:r>
          </a:p>
        </p:txBody>
      </p:sp>
      <p:sp>
        <p:nvSpPr>
          <p:cNvPr id="876" name="Straight Arrow Connector 122"/>
          <p:cNvSpPr/>
          <p:nvPr/>
        </p:nvSpPr>
        <p:spPr>
          <a:xfrm flipH="1">
            <a:off x="1813921" y="5006975"/>
            <a:ext cx="2079901" cy="0"/>
          </a:xfrm>
          <a:prstGeom prst="line">
            <a:avLst/>
          </a:prstGeom>
          <a:ln w="635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77" name="Straight Arrow Connector 124"/>
          <p:cNvSpPr/>
          <p:nvPr/>
        </p:nvSpPr>
        <p:spPr>
          <a:xfrm flipH="1">
            <a:off x="6238522" y="4271485"/>
            <a:ext cx="1899639" cy="2"/>
          </a:xfrm>
          <a:prstGeom prst="line">
            <a:avLst/>
          </a:prstGeom>
          <a:ln w="635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78" name="Straight Arrow Connector 127"/>
          <p:cNvSpPr/>
          <p:nvPr/>
        </p:nvSpPr>
        <p:spPr>
          <a:xfrm flipH="1">
            <a:off x="6238522" y="5693885"/>
            <a:ext cx="1899639" cy="2"/>
          </a:xfrm>
          <a:prstGeom prst="line">
            <a:avLst/>
          </a:prstGeom>
          <a:ln w="635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79" name="Straight Arrow Connector 128"/>
          <p:cNvSpPr/>
          <p:nvPr/>
        </p:nvSpPr>
        <p:spPr>
          <a:xfrm flipH="1" flipV="1">
            <a:off x="4132634" y="4906219"/>
            <a:ext cx="3974512" cy="2"/>
          </a:xfrm>
          <a:prstGeom prst="line">
            <a:avLst/>
          </a:prstGeom>
          <a:ln w="635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80" name="Straight Connector 131"/>
          <p:cNvSpPr/>
          <p:nvPr/>
        </p:nvSpPr>
        <p:spPr>
          <a:xfrm>
            <a:off x="259078" y="2976322"/>
            <a:ext cx="11673843" cy="2"/>
          </a:xfrm>
          <a:prstGeom prst="line">
            <a:avLst/>
          </a:prstGeom>
          <a:ln w="6350">
            <a:solidFill>
              <a:srgbClr val="000000"/>
            </a:solidFill>
            <a:prstDash val="lgDash"/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81" name="Straight Connector 132"/>
          <p:cNvSpPr/>
          <p:nvPr/>
        </p:nvSpPr>
        <p:spPr>
          <a:xfrm>
            <a:off x="248918" y="3474122"/>
            <a:ext cx="11673843" cy="2"/>
          </a:xfrm>
          <a:prstGeom prst="line">
            <a:avLst/>
          </a:prstGeom>
          <a:ln w="6350">
            <a:solidFill>
              <a:srgbClr val="000000"/>
            </a:solidFill>
            <a:prstDash val="lgDash"/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82" name="Straight Connector 133"/>
          <p:cNvSpPr/>
          <p:nvPr/>
        </p:nvSpPr>
        <p:spPr>
          <a:xfrm>
            <a:off x="177798" y="4478425"/>
            <a:ext cx="11673843" cy="2"/>
          </a:xfrm>
          <a:prstGeom prst="line">
            <a:avLst/>
          </a:prstGeom>
          <a:ln w="6350">
            <a:solidFill>
              <a:srgbClr val="000000"/>
            </a:solidFill>
            <a:prstDash val="lgDash"/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83" name="Straight Connector 134"/>
          <p:cNvSpPr/>
          <p:nvPr/>
        </p:nvSpPr>
        <p:spPr>
          <a:xfrm>
            <a:off x="177798" y="5189184"/>
            <a:ext cx="11673843" cy="2"/>
          </a:xfrm>
          <a:prstGeom prst="line">
            <a:avLst/>
          </a:prstGeom>
          <a:ln w="6350">
            <a:solidFill>
              <a:srgbClr val="000000"/>
            </a:solidFill>
            <a:prstDash val="lgDash"/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84" name="Curved Connector 137"/>
          <p:cNvSpPr/>
          <p:nvPr/>
        </p:nvSpPr>
        <p:spPr>
          <a:xfrm rot="16200000" flipH="1">
            <a:off x="1736369" y="5801311"/>
            <a:ext cx="366483" cy="431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91" y="0"/>
                </a:moveTo>
                <a:cubicBezTo>
                  <a:pt x="2246" y="0"/>
                  <a:pt x="0" y="5400"/>
                  <a:pt x="0" y="10800"/>
                </a:cubicBezTo>
                <a:cubicBezTo>
                  <a:pt x="0" y="16200"/>
                  <a:pt x="5400" y="21600"/>
                  <a:pt x="10800" y="21600"/>
                </a:cubicBezTo>
                <a:cubicBezTo>
                  <a:pt x="16200" y="21600"/>
                  <a:pt x="21600" y="17098"/>
                  <a:pt x="21600" y="12597"/>
                </a:cubicBezTo>
                <a:cubicBezTo>
                  <a:pt x="21600" y="8095"/>
                  <a:pt x="18157" y="3594"/>
                  <a:pt x="14714" y="3594"/>
                </a:cubicBezTo>
              </a:path>
            </a:pathLst>
          </a:custGeom>
          <a:ln w="635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885" name="TextBox 144"/>
          <p:cNvSpPr txBox="1"/>
          <p:nvPr/>
        </p:nvSpPr>
        <p:spPr>
          <a:xfrm>
            <a:off x="2100401" y="5847692"/>
            <a:ext cx="3843032" cy="438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200">
                <a:latin typeface="+mj-lt"/>
                <a:ea typeface="+mj-ea"/>
                <a:cs typeface="+mj-cs"/>
                <a:sym typeface="Calibri"/>
              </a:defRPr>
            </a:pPr>
            <a:r>
              <a:t>Possible wait needed if </a:t>
            </a:r>
          </a:p>
          <a:p>
            <a:pPr>
              <a:defRPr sz="1200">
                <a:latin typeface="+mj-lt"/>
                <a:ea typeface="+mj-ea"/>
                <a:cs typeface="+mj-cs"/>
                <a:sym typeface="Calibri"/>
              </a:defRPr>
            </a:pPr>
            <a:r>
              <a:t>uncertainty window &gt; txn duration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Title 12"/>
          <p:cNvSpPr txBox="1">
            <a:spLocks noGrp="1"/>
          </p:cNvSpPr>
          <p:nvPr>
            <p:ph type="title"/>
          </p:nvPr>
        </p:nvSpPr>
        <p:spPr>
          <a:xfrm>
            <a:off x="167444" y="-15070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Push operation for conflict resolution</a:t>
            </a:r>
          </a:p>
        </p:txBody>
      </p:sp>
      <p:sp>
        <p:nvSpPr>
          <p:cNvPr id="890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0333176" y="6414760"/>
            <a:ext cx="258622" cy="24830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891" name="Rounded Rectangle 6"/>
          <p:cNvSpPr/>
          <p:nvPr/>
        </p:nvSpPr>
        <p:spPr>
          <a:xfrm>
            <a:off x="283672" y="1313102"/>
            <a:ext cx="3825384" cy="423179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892" name="TextBox 7"/>
          <p:cNvSpPr txBox="1"/>
          <p:nvPr/>
        </p:nvSpPr>
        <p:spPr>
          <a:xfrm>
            <a:off x="1446321" y="1313103"/>
            <a:ext cx="1977995" cy="33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User Application</a:t>
            </a:r>
          </a:p>
        </p:txBody>
      </p:sp>
      <p:grpSp>
        <p:nvGrpSpPr>
          <p:cNvPr id="895" name="Rounded Rectangle 8"/>
          <p:cNvGrpSpPr/>
          <p:nvPr/>
        </p:nvGrpSpPr>
        <p:grpSpPr>
          <a:xfrm>
            <a:off x="1514915" y="4740454"/>
            <a:ext cx="2069436" cy="599688"/>
            <a:chOff x="0" y="0"/>
            <a:chExt cx="2069435" cy="599686"/>
          </a:xfrm>
        </p:grpSpPr>
        <p:sp>
          <p:nvSpPr>
            <p:cNvPr id="893" name="Rounded Rectangle"/>
            <p:cNvSpPr/>
            <p:nvPr/>
          </p:nvSpPr>
          <p:spPr>
            <a:xfrm>
              <a:off x="0" y="0"/>
              <a:ext cx="2069436" cy="599688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90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894" name="K2Client"/>
            <p:cNvSpPr txBox="1"/>
            <p:nvPr/>
          </p:nvSpPr>
          <p:spPr>
            <a:xfrm>
              <a:off x="74994" y="133298"/>
              <a:ext cx="1919448" cy="333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K2Client</a:t>
              </a:r>
            </a:p>
          </p:txBody>
        </p:sp>
      </p:grpSp>
      <p:grpSp>
        <p:nvGrpSpPr>
          <p:cNvPr id="898" name="Rounded Rectangle 9"/>
          <p:cNvGrpSpPr/>
          <p:nvPr/>
        </p:nvGrpSpPr>
        <p:grpSpPr>
          <a:xfrm>
            <a:off x="2573695" y="4734667"/>
            <a:ext cx="770025" cy="625187"/>
            <a:chOff x="0" y="0"/>
            <a:chExt cx="770023" cy="625185"/>
          </a:xfrm>
        </p:grpSpPr>
        <p:sp>
          <p:nvSpPr>
            <p:cNvPr id="896" name="Rounded Rectangle"/>
            <p:cNvSpPr/>
            <p:nvPr/>
          </p:nvSpPr>
          <p:spPr>
            <a:xfrm>
              <a:off x="-1" y="65946"/>
              <a:ext cx="770024" cy="493298"/>
            </a:xfrm>
            <a:prstGeom prst="roundRect">
              <a:avLst>
                <a:gd name="adj" fmla="val 16667"/>
              </a:avLst>
            </a:prstGeom>
            <a:solidFill>
              <a:srgbClr val="333F5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897" name="TSO Client"/>
            <p:cNvSpPr txBox="1"/>
            <p:nvPr/>
          </p:nvSpPr>
          <p:spPr>
            <a:xfrm>
              <a:off x="69801" y="0"/>
              <a:ext cx="630420" cy="6251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TSO Client</a:t>
              </a:r>
            </a:p>
          </p:txBody>
        </p:sp>
      </p:grpSp>
      <p:grpSp>
        <p:nvGrpSpPr>
          <p:cNvPr id="901" name="Rounded Rectangle 10"/>
          <p:cNvGrpSpPr/>
          <p:nvPr/>
        </p:nvGrpSpPr>
        <p:grpSpPr>
          <a:xfrm>
            <a:off x="4734023" y="919267"/>
            <a:ext cx="950496" cy="798464"/>
            <a:chOff x="0" y="0"/>
            <a:chExt cx="950494" cy="798463"/>
          </a:xfrm>
        </p:grpSpPr>
        <p:sp>
          <p:nvSpPr>
            <p:cNvPr id="899" name="Rounded Rectangle"/>
            <p:cNvSpPr/>
            <p:nvPr/>
          </p:nvSpPr>
          <p:spPr>
            <a:xfrm>
              <a:off x="0" y="-1"/>
              <a:ext cx="950496" cy="79846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900" name="TSO"/>
            <p:cNvSpPr txBox="1"/>
            <p:nvPr/>
          </p:nvSpPr>
          <p:spPr>
            <a:xfrm>
              <a:off x="84698" y="38977"/>
              <a:ext cx="781098" cy="333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TSO</a:t>
              </a:r>
            </a:p>
          </p:txBody>
        </p:sp>
      </p:grpSp>
      <p:sp>
        <p:nvSpPr>
          <p:cNvPr id="902" name="Curved Connector 11"/>
          <p:cNvSpPr/>
          <p:nvPr/>
        </p:nvSpPr>
        <p:spPr>
          <a:xfrm flipV="1">
            <a:off x="2770709" y="1724129"/>
            <a:ext cx="2148695" cy="3006802"/>
          </a:xfrm>
          <a:prstGeom prst="line">
            <a:avLst/>
          </a:prstGeom>
          <a:ln w="2540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905" name="Rounded Rectangle 13"/>
          <p:cNvGrpSpPr/>
          <p:nvPr/>
        </p:nvGrpSpPr>
        <p:grpSpPr>
          <a:xfrm>
            <a:off x="7900203" y="1039260"/>
            <a:ext cx="701847" cy="585266"/>
            <a:chOff x="0" y="0"/>
            <a:chExt cx="701846" cy="585265"/>
          </a:xfrm>
        </p:grpSpPr>
        <p:sp>
          <p:nvSpPr>
            <p:cNvPr id="903" name="Rounded Rectangle"/>
            <p:cNvSpPr/>
            <p:nvPr/>
          </p:nvSpPr>
          <p:spPr>
            <a:xfrm>
              <a:off x="-1" y="-1"/>
              <a:ext cx="701848" cy="58526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904" name="CPO"/>
            <p:cNvSpPr txBox="1"/>
            <p:nvPr/>
          </p:nvSpPr>
          <p:spPr>
            <a:xfrm>
              <a:off x="74289" y="126088"/>
              <a:ext cx="553268" cy="333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CPO</a:t>
              </a:r>
            </a:p>
          </p:txBody>
        </p:sp>
      </p:grpSp>
      <p:grpSp>
        <p:nvGrpSpPr>
          <p:cNvPr id="908" name="Rounded Rectangle 14"/>
          <p:cNvGrpSpPr/>
          <p:nvPr/>
        </p:nvGrpSpPr>
        <p:grpSpPr>
          <a:xfrm>
            <a:off x="5213820" y="2422245"/>
            <a:ext cx="3106457" cy="3822146"/>
            <a:chOff x="0" y="0"/>
            <a:chExt cx="3106456" cy="3822145"/>
          </a:xfrm>
        </p:grpSpPr>
        <p:sp>
          <p:nvSpPr>
            <p:cNvPr id="906" name="Rounded Rectangle"/>
            <p:cNvSpPr/>
            <p:nvPr/>
          </p:nvSpPr>
          <p:spPr>
            <a:xfrm>
              <a:off x="-1" y="0"/>
              <a:ext cx="3106458" cy="382214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907" name="K2 Node"/>
            <p:cNvSpPr txBox="1"/>
            <p:nvPr/>
          </p:nvSpPr>
          <p:spPr>
            <a:xfrm>
              <a:off x="197365" y="151644"/>
              <a:ext cx="2711726" cy="333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K2 Node</a:t>
              </a:r>
            </a:p>
          </p:txBody>
        </p:sp>
      </p:grpSp>
      <p:sp>
        <p:nvSpPr>
          <p:cNvPr id="909" name="Curved Connector 15"/>
          <p:cNvSpPr/>
          <p:nvPr/>
        </p:nvSpPr>
        <p:spPr>
          <a:xfrm flipV="1">
            <a:off x="3025269" y="1560576"/>
            <a:ext cx="4874267" cy="3170355"/>
          </a:xfrm>
          <a:prstGeom prst="line">
            <a:avLst/>
          </a:prstGeom>
          <a:ln w="25400">
            <a:solidFill>
              <a:schemeClr val="accent2"/>
            </a:solidFill>
            <a:prstDash val="dash"/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10" name="Curved Connector 16"/>
          <p:cNvSpPr/>
          <p:nvPr/>
        </p:nvSpPr>
        <p:spPr>
          <a:xfrm flipV="1">
            <a:off x="3593746" y="4594754"/>
            <a:ext cx="1613725" cy="270516"/>
          </a:xfrm>
          <a:prstGeom prst="line">
            <a:avLst/>
          </a:prstGeom>
          <a:ln w="25400">
            <a:solidFill>
              <a:schemeClr val="accent2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913" name="Rounded Rectangle 17"/>
          <p:cNvGrpSpPr/>
          <p:nvPr/>
        </p:nvGrpSpPr>
        <p:grpSpPr>
          <a:xfrm>
            <a:off x="10201264" y="978401"/>
            <a:ext cx="1383633" cy="616829"/>
            <a:chOff x="0" y="0"/>
            <a:chExt cx="1383631" cy="616827"/>
          </a:xfrm>
        </p:grpSpPr>
        <p:sp>
          <p:nvSpPr>
            <p:cNvPr id="911" name="Rounded Rectangle"/>
            <p:cNvSpPr/>
            <p:nvPr/>
          </p:nvSpPr>
          <p:spPr>
            <a:xfrm>
              <a:off x="0" y="-1"/>
              <a:ext cx="1383632" cy="616829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912" name="Persistence"/>
            <p:cNvSpPr txBox="1"/>
            <p:nvPr/>
          </p:nvSpPr>
          <p:spPr>
            <a:xfrm>
              <a:off x="75831" y="141869"/>
              <a:ext cx="1231970" cy="333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Persistence</a:t>
              </a:r>
            </a:p>
          </p:txBody>
        </p:sp>
      </p:grpSp>
      <p:sp>
        <p:nvSpPr>
          <p:cNvPr id="914" name="Curved Connector 18"/>
          <p:cNvSpPr/>
          <p:nvPr/>
        </p:nvSpPr>
        <p:spPr>
          <a:xfrm flipV="1">
            <a:off x="10412656" y="1601494"/>
            <a:ext cx="417657" cy="2093862"/>
          </a:xfrm>
          <a:prstGeom prst="line">
            <a:avLst/>
          </a:prstGeom>
          <a:ln w="25400">
            <a:solidFill>
              <a:schemeClr val="accent2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15" name="Curved Connector 19"/>
          <p:cNvSpPr/>
          <p:nvPr/>
        </p:nvSpPr>
        <p:spPr>
          <a:xfrm>
            <a:off x="5690889" y="1320618"/>
            <a:ext cx="2202965" cy="9702"/>
          </a:xfrm>
          <a:prstGeom prst="line">
            <a:avLst/>
          </a:prstGeom>
          <a:ln w="2540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16" name="Curved Connector 20"/>
          <p:cNvSpPr/>
          <p:nvPr/>
        </p:nvSpPr>
        <p:spPr>
          <a:xfrm flipH="1">
            <a:off x="7715130" y="1631000"/>
            <a:ext cx="388100" cy="784897"/>
          </a:xfrm>
          <a:prstGeom prst="line">
            <a:avLst/>
          </a:prstGeom>
          <a:ln w="25400">
            <a:solidFill>
              <a:schemeClr val="accent2"/>
            </a:solidFill>
            <a:prstDash val="dash"/>
            <a:miter/>
            <a:headEnd type="triangle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919" name="Rounded Rectangle 21"/>
          <p:cNvGrpSpPr/>
          <p:nvPr/>
        </p:nvGrpSpPr>
        <p:grpSpPr>
          <a:xfrm>
            <a:off x="4794184" y="1309491"/>
            <a:ext cx="834194" cy="333087"/>
            <a:chOff x="0" y="0"/>
            <a:chExt cx="834192" cy="333085"/>
          </a:xfrm>
        </p:grpSpPr>
        <p:sp>
          <p:nvSpPr>
            <p:cNvPr id="917" name="Rounded Rectangle"/>
            <p:cNvSpPr/>
            <p:nvPr/>
          </p:nvSpPr>
          <p:spPr>
            <a:xfrm>
              <a:off x="0" y="9005"/>
              <a:ext cx="834193" cy="315078"/>
            </a:xfrm>
            <a:prstGeom prst="roundRect">
              <a:avLst>
                <a:gd name="adj" fmla="val 16667"/>
              </a:avLst>
            </a:prstGeom>
            <a:solidFill>
              <a:srgbClr val="404040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918" name="Clock"/>
            <p:cNvSpPr txBox="1"/>
            <p:nvPr/>
          </p:nvSpPr>
          <p:spPr>
            <a:xfrm>
              <a:off x="61100" y="0"/>
              <a:ext cx="711992" cy="333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Clock</a:t>
              </a:r>
            </a:p>
          </p:txBody>
        </p:sp>
      </p:grpSp>
      <p:grpSp>
        <p:nvGrpSpPr>
          <p:cNvPr id="925" name="Group 1"/>
          <p:cNvGrpSpPr/>
          <p:nvPr/>
        </p:nvGrpSpPr>
        <p:grpSpPr>
          <a:xfrm>
            <a:off x="355862" y="3934324"/>
            <a:ext cx="1215189" cy="692416"/>
            <a:chOff x="-2" y="-1"/>
            <a:chExt cx="1215187" cy="692414"/>
          </a:xfrm>
        </p:grpSpPr>
        <p:grpSp>
          <p:nvGrpSpPr>
            <p:cNvPr id="923" name="Vertical Scroll 22"/>
            <p:cNvGrpSpPr/>
            <p:nvPr/>
          </p:nvGrpSpPr>
          <p:grpSpPr>
            <a:xfrm>
              <a:off x="-3" y="-2"/>
              <a:ext cx="1215189" cy="692415"/>
              <a:chOff x="-1" y="0"/>
              <a:chExt cx="1215187" cy="692414"/>
            </a:xfrm>
          </p:grpSpPr>
          <p:sp>
            <p:nvSpPr>
              <p:cNvPr id="920" name="Shape"/>
              <p:cNvSpPr/>
              <p:nvPr/>
            </p:nvSpPr>
            <p:spPr>
              <a:xfrm>
                <a:off x="0" y="-1"/>
                <a:ext cx="1215187" cy="6924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69" y="21600"/>
                    </a:moveTo>
                    <a:cubicBezTo>
                      <a:pt x="344" y="21600"/>
                      <a:pt x="0" y="20996"/>
                      <a:pt x="0" y="20250"/>
                    </a:cubicBezTo>
                    <a:cubicBezTo>
                      <a:pt x="0" y="19504"/>
                      <a:pt x="344" y="18900"/>
                      <a:pt x="769" y="18900"/>
                    </a:cubicBezTo>
                    <a:lnTo>
                      <a:pt x="1538" y="18900"/>
                    </a:lnTo>
                    <a:lnTo>
                      <a:pt x="1538" y="1350"/>
                    </a:lnTo>
                    <a:cubicBezTo>
                      <a:pt x="1538" y="604"/>
                      <a:pt x="1883" y="0"/>
                      <a:pt x="2308" y="0"/>
                    </a:cubicBezTo>
                    <a:lnTo>
                      <a:pt x="20831" y="0"/>
                    </a:lnTo>
                    <a:cubicBezTo>
                      <a:pt x="21256" y="0"/>
                      <a:pt x="21600" y="604"/>
                      <a:pt x="21600" y="1350"/>
                    </a:cubicBezTo>
                    <a:cubicBezTo>
                      <a:pt x="21600" y="2096"/>
                      <a:pt x="21256" y="2700"/>
                      <a:pt x="20831" y="2700"/>
                    </a:cubicBezTo>
                    <a:lnTo>
                      <a:pt x="20062" y="2700"/>
                    </a:lnTo>
                    <a:lnTo>
                      <a:pt x="20062" y="20250"/>
                    </a:lnTo>
                    <a:cubicBezTo>
                      <a:pt x="20062" y="20996"/>
                      <a:pt x="19717" y="21600"/>
                      <a:pt x="19292" y="216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921" name="Shape"/>
              <p:cNvSpPr/>
              <p:nvPr/>
            </p:nvSpPr>
            <p:spPr>
              <a:xfrm>
                <a:off x="-2" y="43275"/>
                <a:ext cx="173107" cy="6491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21600" y="795"/>
                      <a:pt x="19182" y="1440"/>
                      <a:pt x="16200" y="1440"/>
                    </a:cubicBezTo>
                    <a:cubicBezTo>
                      <a:pt x="14709" y="1440"/>
                      <a:pt x="13500" y="1118"/>
                      <a:pt x="13500" y="720"/>
                    </a:cubicBezTo>
                    <a:cubicBezTo>
                      <a:pt x="13500" y="322"/>
                      <a:pt x="14709" y="0"/>
                      <a:pt x="16200" y="0"/>
                    </a:cubicBezTo>
                    <a:close/>
                    <a:moveTo>
                      <a:pt x="10800" y="20160"/>
                    </a:moveTo>
                    <a:cubicBezTo>
                      <a:pt x="10800" y="20955"/>
                      <a:pt x="8382" y="21600"/>
                      <a:pt x="5400" y="21600"/>
                    </a:cubicBezTo>
                    <a:cubicBezTo>
                      <a:pt x="2418" y="21600"/>
                      <a:pt x="0" y="20955"/>
                      <a:pt x="0" y="20160"/>
                    </a:cubicBezTo>
                    <a:cubicBezTo>
                      <a:pt x="0" y="19365"/>
                      <a:pt x="2418" y="18720"/>
                      <a:pt x="5400" y="18720"/>
                    </a:cubicBezTo>
                    <a:cubicBezTo>
                      <a:pt x="6891" y="18720"/>
                      <a:pt x="8100" y="19042"/>
                      <a:pt x="8100" y="19440"/>
                    </a:cubicBezTo>
                    <a:cubicBezTo>
                      <a:pt x="8100" y="19838"/>
                      <a:pt x="6891" y="20160"/>
                      <a:pt x="5400" y="2016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922" name="Shape"/>
              <p:cNvSpPr/>
              <p:nvPr/>
            </p:nvSpPr>
            <p:spPr>
              <a:xfrm>
                <a:off x="0" y="-1"/>
                <a:ext cx="1215187" cy="6924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38" y="18900"/>
                    </a:moveTo>
                    <a:lnTo>
                      <a:pt x="1538" y="1350"/>
                    </a:lnTo>
                    <a:cubicBezTo>
                      <a:pt x="1538" y="604"/>
                      <a:pt x="1883" y="0"/>
                      <a:pt x="2308" y="0"/>
                    </a:cubicBezTo>
                    <a:lnTo>
                      <a:pt x="20831" y="0"/>
                    </a:lnTo>
                    <a:cubicBezTo>
                      <a:pt x="21256" y="0"/>
                      <a:pt x="21600" y="604"/>
                      <a:pt x="21600" y="1350"/>
                    </a:cubicBezTo>
                    <a:cubicBezTo>
                      <a:pt x="21600" y="2096"/>
                      <a:pt x="21256" y="2700"/>
                      <a:pt x="20831" y="2700"/>
                    </a:cubicBezTo>
                    <a:lnTo>
                      <a:pt x="20062" y="2700"/>
                    </a:lnTo>
                    <a:lnTo>
                      <a:pt x="20062" y="20250"/>
                    </a:lnTo>
                    <a:cubicBezTo>
                      <a:pt x="20062" y="20996"/>
                      <a:pt x="19717" y="21600"/>
                      <a:pt x="19292" y="21600"/>
                    </a:cubicBezTo>
                    <a:lnTo>
                      <a:pt x="769" y="21600"/>
                    </a:lnTo>
                    <a:cubicBezTo>
                      <a:pt x="344" y="21600"/>
                      <a:pt x="0" y="20996"/>
                      <a:pt x="0" y="20250"/>
                    </a:cubicBezTo>
                    <a:cubicBezTo>
                      <a:pt x="0" y="19504"/>
                      <a:pt x="344" y="18900"/>
                      <a:pt x="769" y="18900"/>
                    </a:cubicBezTo>
                    <a:close/>
                    <a:moveTo>
                      <a:pt x="2308" y="0"/>
                    </a:moveTo>
                    <a:cubicBezTo>
                      <a:pt x="2733" y="0"/>
                      <a:pt x="3077" y="604"/>
                      <a:pt x="3077" y="1350"/>
                    </a:cubicBezTo>
                    <a:cubicBezTo>
                      <a:pt x="3077" y="2096"/>
                      <a:pt x="2733" y="2700"/>
                      <a:pt x="2308" y="2700"/>
                    </a:cubicBezTo>
                    <a:cubicBezTo>
                      <a:pt x="2095" y="2700"/>
                      <a:pt x="1923" y="2398"/>
                      <a:pt x="1923" y="2025"/>
                    </a:cubicBezTo>
                    <a:cubicBezTo>
                      <a:pt x="1923" y="1652"/>
                      <a:pt x="2095" y="1350"/>
                      <a:pt x="2308" y="1350"/>
                    </a:cubicBezTo>
                    <a:lnTo>
                      <a:pt x="3077" y="1350"/>
                    </a:lnTo>
                    <a:moveTo>
                      <a:pt x="20062" y="2700"/>
                    </a:moveTo>
                    <a:lnTo>
                      <a:pt x="2308" y="2700"/>
                    </a:lnTo>
                    <a:moveTo>
                      <a:pt x="769" y="18900"/>
                    </a:moveTo>
                    <a:cubicBezTo>
                      <a:pt x="982" y="18900"/>
                      <a:pt x="1154" y="19202"/>
                      <a:pt x="1154" y="19575"/>
                    </a:cubicBezTo>
                    <a:cubicBezTo>
                      <a:pt x="1154" y="19948"/>
                      <a:pt x="982" y="20250"/>
                      <a:pt x="769" y="20250"/>
                    </a:cubicBezTo>
                    <a:lnTo>
                      <a:pt x="1538" y="20250"/>
                    </a:lnTo>
                    <a:moveTo>
                      <a:pt x="769" y="21600"/>
                    </a:moveTo>
                    <a:cubicBezTo>
                      <a:pt x="1194" y="21600"/>
                      <a:pt x="1538" y="20996"/>
                      <a:pt x="1538" y="20250"/>
                    </a:cubicBezTo>
                    <a:lnTo>
                      <a:pt x="1538" y="18900"/>
                    </a:lnTo>
                  </a:path>
                </a:pathLst>
              </a:custGeom>
              <a:noFill/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924" name="TextBox 24"/>
            <p:cNvSpPr txBox="1"/>
            <p:nvPr/>
          </p:nvSpPr>
          <p:spPr>
            <a:xfrm>
              <a:off x="267345" y="117079"/>
              <a:ext cx="680491" cy="5093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Txn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t>Handle</a:t>
              </a:r>
            </a:p>
          </p:txBody>
        </p:sp>
      </p:grpSp>
      <p:grpSp>
        <p:nvGrpSpPr>
          <p:cNvPr id="928" name="Rounded Rectangle 3"/>
          <p:cNvGrpSpPr/>
          <p:nvPr/>
        </p:nvGrpSpPr>
        <p:grpSpPr>
          <a:xfrm>
            <a:off x="460287" y="1760216"/>
            <a:ext cx="1700820" cy="1942031"/>
            <a:chOff x="0" y="0"/>
            <a:chExt cx="1700819" cy="1942029"/>
          </a:xfrm>
        </p:grpSpPr>
        <p:sp>
          <p:nvSpPr>
            <p:cNvPr id="926" name="Rounded Rectangle"/>
            <p:cNvSpPr/>
            <p:nvPr/>
          </p:nvSpPr>
          <p:spPr>
            <a:xfrm>
              <a:off x="0" y="0"/>
              <a:ext cx="1700820" cy="1942030"/>
            </a:xfrm>
            <a:prstGeom prst="roundRect">
              <a:avLst>
                <a:gd name="adj" fmla="val 16667"/>
              </a:avLst>
            </a:prstGeom>
            <a:solidFill>
              <a:srgbClr val="548235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927" name="Write:…"/>
            <p:cNvSpPr txBox="1"/>
            <p:nvPr/>
          </p:nvSpPr>
          <p:spPr>
            <a:xfrm>
              <a:off x="128746" y="83027"/>
              <a:ext cx="1443326" cy="15014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Write:</a:t>
              </a:r>
            </a:p>
            <a:p>
              <a:pPr marL="285750" indent="-285750">
                <a:buSzPct val="100000"/>
                <a:buChar char="-"/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Key</a:t>
              </a:r>
            </a:p>
            <a:p>
              <a:pPr marL="285750" indent="-285750">
                <a:buSzPct val="100000"/>
                <a:buChar char="-"/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Value</a:t>
              </a:r>
            </a:p>
            <a:p>
              <a:pPr marL="285750" indent="-285750">
                <a:buSzPct val="100000"/>
                <a:buChar char="-"/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Txn meta</a:t>
              </a:r>
            </a:p>
            <a:p>
              <a:pPr marL="285750" indent="-285750">
                <a:buSzPct val="100000"/>
                <a:buChar char="-"/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TRH key</a:t>
              </a:r>
            </a:p>
          </p:txBody>
        </p:sp>
      </p:grpSp>
      <p:sp>
        <p:nvSpPr>
          <p:cNvPr id="929" name="Curved Connector 25"/>
          <p:cNvSpPr/>
          <p:nvPr/>
        </p:nvSpPr>
        <p:spPr>
          <a:xfrm>
            <a:off x="1835039" y="3708477"/>
            <a:ext cx="548602" cy="1022454"/>
          </a:xfrm>
          <a:prstGeom prst="line">
            <a:avLst/>
          </a:prstGeom>
          <a:ln w="38100">
            <a:solidFill>
              <a:schemeClr val="accent2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932" name="Rounded Rectangle 39"/>
          <p:cNvGrpSpPr/>
          <p:nvPr/>
        </p:nvGrpSpPr>
        <p:grpSpPr>
          <a:xfrm>
            <a:off x="5281731" y="2963223"/>
            <a:ext cx="2969398" cy="2618054"/>
            <a:chOff x="0" y="0"/>
            <a:chExt cx="2969397" cy="2618052"/>
          </a:xfrm>
        </p:grpSpPr>
        <p:sp>
          <p:nvSpPr>
            <p:cNvPr id="930" name="Rounded Rectangle"/>
            <p:cNvSpPr/>
            <p:nvPr/>
          </p:nvSpPr>
          <p:spPr>
            <a:xfrm>
              <a:off x="0" y="0"/>
              <a:ext cx="2969398" cy="2618054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931" name="MVCC…"/>
            <p:cNvSpPr txBox="1"/>
            <p:nvPr/>
          </p:nvSpPr>
          <p:spPr>
            <a:xfrm>
              <a:off x="173522" y="127803"/>
              <a:ext cx="2622353" cy="12093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MVCC</a:t>
              </a:r>
            </a:p>
            <a:p>
              <a:pPr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in-memory</a:t>
              </a:r>
            </a:p>
            <a:p>
              <a:pPr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data</a:t>
              </a:r>
            </a:p>
            <a:p>
              <a:pPr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store</a:t>
              </a:r>
            </a:p>
          </p:txBody>
        </p:sp>
      </p:grpSp>
      <p:grpSp>
        <p:nvGrpSpPr>
          <p:cNvPr id="935" name="Rounded Rectangle 40"/>
          <p:cNvGrpSpPr/>
          <p:nvPr/>
        </p:nvGrpSpPr>
        <p:grpSpPr>
          <a:xfrm>
            <a:off x="5664501" y="5749830"/>
            <a:ext cx="2242420" cy="442465"/>
            <a:chOff x="0" y="0"/>
            <a:chExt cx="2242419" cy="442464"/>
          </a:xfrm>
        </p:grpSpPr>
        <p:sp>
          <p:nvSpPr>
            <p:cNvPr id="933" name="Rounded Rectangle"/>
            <p:cNvSpPr/>
            <p:nvPr/>
          </p:nvSpPr>
          <p:spPr>
            <a:xfrm>
              <a:off x="-1" y="-1"/>
              <a:ext cx="2242421" cy="442466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934" name="Read Key Cache"/>
            <p:cNvSpPr txBox="1"/>
            <p:nvPr/>
          </p:nvSpPr>
          <p:spPr>
            <a:xfrm>
              <a:off x="67317" y="54687"/>
              <a:ext cx="2107783" cy="333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Read Key Cache</a:t>
              </a:r>
            </a:p>
          </p:txBody>
        </p:sp>
      </p:grpSp>
      <p:grpSp>
        <p:nvGrpSpPr>
          <p:cNvPr id="938" name="Rounded Rectangle 41"/>
          <p:cNvGrpSpPr/>
          <p:nvPr/>
        </p:nvGrpSpPr>
        <p:grpSpPr>
          <a:xfrm>
            <a:off x="6572428" y="3106554"/>
            <a:ext cx="1568413" cy="2331387"/>
            <a:chOff x="0" y="0"/>
            <a:chExt cx="1568411" cy="2331385"/>
          </a:xfrm>
        </p:grpSpPr>
        <p:sp>
          <p:nvSpPr>
            <p:cNvPr id="936" name="Rounded Rectangle"/>
            <p:cNvSpPr/>
            <p:nvPr/>
          </p:nvSpPr>
          <p:spPr>
            <a:xfrm>
              <a:off x="0" y="0"/>
              <a:ext cx="1568412" cy="2331387"/>
            </a:xfrm>
            <a:prstGeom prst="roundRect">
              <a:avLst>
                <a:gd name="adj" fmla="val 16667"/>
              </a:avLst>
            </a:prstGeom>
            <a:solidFill>
              <a:srgbClr val="548235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937" name="Existing WI:…"/>
            <p:cNvSpPr txBox="1"/>
            <p:nvPr/>
          </p:nvSpPr>
          <p:spPr>
            <a:xfrm>
              <a:off x="122282" y="76563"/>
              <a:ext cx="1323848" cy="17935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Existing WI:</a:t>
              </a:r>
            </a:p>
            <a:p>
              <a:pPr marL="285750" indent="-285750">
                <a:buSzPct val="100000"/>
                <a:buChar char="-"/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Value</a:t>
              </a:r>
            </a:p>
            <a:p>
              <a:pPr marL="285750" indent="-285750">
                <a:buSzPct val="100000"/>
                <a:buChar char="-"/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Txn meta</a:t>
              </a:r>
            </a:p>
            <a:p>
              <a:pPr marL="285750" indent="-285750">
                <a:buSzPct val="100000"/>
                <a:buChar char="-"/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TRH key</a:t>
              </a:r>
            </a:p>
            <a:p>
              <a:pPr marL="285750" indent="-285750">
                <a:buSzPct val="100000"/>
                <a:buChar char="-"/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Status = PENDING</a:t>
              </a:r>
            </a:p>
          </p:txBody>
        </p:sp>
      </p:grpSp>
      <p:grpSp>
        <p:nvGrpSpPr>
          <p:cNvPr id="941" name="Rounded Rectangle 27"/>
          <p:cNvGrpSpPr/>
          <p:nvPr/>
        </p:nvGrpSpPr>
        <p:grpSpPr>
          <a:xfrm>
            <a:off x="2404521" y="1759679"/>
            <a:ext cx="1519517" cy="1942029"/>
            <a:chOff x="0" y="0"/>
            <a:chExt cx="1519515" cy="1942028"/>
          </a:xfrm>
        </p:grpSpPr>
        <p:sp>
          <p:nvSpPr>
            <p:cNvPr id="939" name="Rounded Rectangle"/>
            <p:cNvSpPr/>
            <p:nvPr/>
          </p:nvSpPr>
          <p:spPr>
            <a:xfrm>
              <a:off x="0" y="0"/>
              <a:ext cx="1519516" cy="1942029"/>
            </a:xfrm>
            <a:prstGeom prst="roundRect">
              <a:avLst>
                <a:gd name="adj" fmla="val 16667"/>
              </a:avLst>
            </a:prstGeom>
            <a:solidFill>
              <a:srgbClr val="548235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940" name="Read:…"/>
            <p:cNvSpPr txBox="1"/>
            <p:nvPr/>
          </p:nvSpPr>
          <p:spPr>
            <a:xfrm>
              <a:off x="119896" y="74176"/>
              <a:ext cx="1279723" cy="9172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Read:</a:t>
              </a:r>
            </a:p>
            <a:p>
              <a:pPr marL="285750" indent="-285750">
                <a:buSzPct val="100000"/>
                <a:buChar char="-"/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Key</a:t>
              </a:r>
            </a:p>
            <a:p>
              <a:pPr marL="285750" indent="-285750">
                <a:buSzPct val="100000"/>
                <a:buChar char="-"/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Txn meta</a:t>
              </a:r>
            </a:p>
          </p:txBody>
        </p:sp>
      </p:grpSp>
      <p:sp>
        <p:nvSpPr>
          <p:cNvPr id="942" name="Curved Connector 28"/>
          <p:cNvSpPr/>
          <p:nvPr/>
        </p:nvSpPr>
        <p:spPr>
          <a:xfrm rot="5400000">
            <a:off x="2503290" y="4078928"/>
            <a:ext cx="1038212" cy="283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38100">
            <a:solidFill>
              <a:schemeClr val="accent2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grpSp>
        <p:nvGrpSpPr>
          <p:cNvPr id="945" name="Rounded Rectangle 42"/>
          <p:cNvGrpSpPr/>
          <p:nvPr/>
        </p:nvGrpSpPr>
        <p:grpSpPr>
          <a:xfrm>
            <a:off x="8701092" y="3701705"/>
            <a:ext cx="2913418" cy="2542685"/>
            <a:chOff x="0" y="0"/>
            <a:chExt cx="2913416" cy="2542684"/>
          </a:xfrm>
        </p:grpSpPr>
        <p:sp>
          <p:nvSpPr>
            <p:cNvPr id="943" name="Rounded Rectangle"/>
            <p:cNvSpPr/>
            <p:nvPr/>
          </p:nvSpPr>
          <p:spPr>
            <a:xfrm>
              <a:off x="-1" y="0"/>
              <a:ext cx="2913418" cy="254268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944" name="K2 Node (TRH)"/>
            <p:cNvSpPr txBox="1"/>
            <p:nvPr/>
          </p:nvSpPr>
          <p:spPr>
            <a:xfrm>
              <a:off x="169843" y="124124"/>
              <a:ext cx="2573729" cy="333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K2 Node (TRH)</a:t>
              </a:r>
            </a:p>
          </p:txBody>
        </p:sp>
      </p:grpSp>
      <p:grpSp>
        <p:nvGrpSpPr>
          <p:cNvPr id="948" name="Rounded Rectangle 44"/>
          <p:cNvGrpSpPr/>
          <p:nvPr/>
        </p:nvGrpSpPr>
        <p:grpSpPr>
          <a:xfrm>
            <a:off x="8800072" y="4213426"/>
            <a:ext cx="2660411" cy="1876408"/>
            <a:chOff x="0" y="0"/>
            <a:chExt cx="2660410" cy="1876407"/>
          </a:xfrm>
        </p:grpSpPr>
        <p:sp>
          <p:nvSpPr>
            <p:cNvPr id="946" name="Rounded Rectangle"/>
            <p:cNvSpPr/>
            <p:nvPr/>
          </p:nvSpPr>
          <p:spPr>
            <a:xfrm>
              <a:off x="-1" y="-1"/>
              <a:ext cx="2660412" cy="1872419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947" name="Transaction Record…"/>
            <p:cNvSpPr txBox="1"/>
            <p:nvPr/>
          </p:nvSpPr>
          <p:spPr>
            <a:xfrm>
              <a:off x="137123" y="91404"/>
              <a:ext cx="2386164" cy="1785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Transaction Record</a:t>
              </a:r>
            </a:p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  <a:p>
              <a:pPr algn="ctr">
                <a:defRPr sz="12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Determine transaction</a:t>
              </a:r>
            </a:p>
            <a:p>
              <a:pPr algn="ctr">
                <a:defRPr sz="12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 winner based on</a:t>
              </a:r>
            </a:p>
            <a:p>
              <a:pPr marL="171450" indent="-171450" algn="ctr">
                <a:buSzPct val="100000"/>
                <a:buChar char="-"/>
                <a:defRPr sz="12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Priority</a:t>
              </a:r>
            </a:p>
            <a:p>
              <a:pPr marL="171450" indent="-171450" algn="ctr">
                <a:buSzPct val="100000"/>
                <a:buChar char="-"/>
                <a:defRPr sz="12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Timestamp (pick newer)</a:t>
              </a:r>
            </a:p>
            <a:p>
              <a:pPr marL="171450" indent="-171450" algn="ctr">
                <a:buSzPct val="100000"/>
                <a:buChar char="-"/>
                <a:defRPr sz="12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Txn id ordering</a:t>
              </a:r>
            </a:p>
            <a:p>
              <a:pPr marL="171450" indent="-171450" algn="ctr">
                <a:buSzPct val="100000"/>
                <a:buChar char="-"/>
                <a:defRPr sz="12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etc</a:t>
              </a:r>
            </a:p>
          </p:txBody>
        </p:sp>
      </p:grpSp>
      <p:sp>
        <p:nvSpPr>
          <p:cNvPr id="949" name="Curved Connector 45"/>
          <p:cNvSpPr/>
          <p:nvPr/>
        </p:nvSpPr>
        <p:spPr>
          <a:xfrm>
            <a:off x="8326511" y="4627538"/>
            <a:ext cx="368234" cy="69476"/>
          </a:xfrm>
          <a:prstGeom prst="line">
            <a:avLst/>
          </a:prstGeom>
          <a:ln w="25400">
            <a:solidFill>
              <a:schemeClr val="accent2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50" name="TextBox 48"/>
          <p:cNvSpPr txBox="1"/>
          <p:nvPr/>
        </p:nvSpPr>
        <p:spPr>
          <a:xfrm>
            <a:off x="8425719" y="1972575"/>
            <a:ext cx="1120434" cy="333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PUSH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6" name="Rounded Rectangle 31"/>
          <p:cNvGrpSpPr/>
          <p:nvPr/>
        </p:nvGrpSpPr>
        <p:grpSpPr>
          <a:xfrm>
            <a:off x="9577675" y="4762274"/>
            <a:ext cx="2248568" cy="1567408"/>
            <a:chOff x="0" y="0"/>
            <a:chExt cx="2248567" cy="1567406"/>
          </a:xfrm>
        </p:grpSpPr>
        <p:sp>
          <p:nvSpPr>
            <p:cNvPr id="954" name="Rounded Rectangle"/>
            <p:cNvSpPr/>
            <p:nvPr/>
          </p:nvSpPr>
          <p:spPr>
            <a:xfrm>
              <a:off x="0" y="0"/>
              <a:ext cx="2248568" cy="1567407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955" name="K2Node…"/>
            <p:cNvSpPr txBox="1"/>
            <p:nvPr/>
          </p:nvSpPr>
          <p:spPr>
            <a:xfrm>
              <a:off x="122233" y="76514"/>
              <a:ext cx="2004101" cy="6251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K2Node </a:t>
              </a:r>
            </a:p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(other participants)</a:t>
              </a:r>
            </a:p>
          </p:txBody>
        </p:sp>
      </p:grpSp>
      <p:sp>
        <p:nvSpPr>
          <p:cNvPr id="957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095176" y="6414760"/>
            <a:ext cx="258622" cy="24830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958" name="Title 12"/>
          <p:cNvSpPr txBox="1">
            <a:spLocks noGrp="1"/>
          </p:cNvSpPr>
          <p:nvPr>
            <p:ph type="title"/>
          </p:nvPr>
        </p:nvSpPr>
        <p:spPr>
          <a:xfrm>
            <a:off x="127000" y="-110638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Ending a transaction</a:t>
            </a:r>
          </a:p>
        </p:txBody>
      </p:sp>
      <p:sp>
        <p:nvSpPr>
          <p:cNvPr id="959" name="Slide Number Placeholder 4"/>
          <p:cNvSpPr txBox="1"/>
          <p:nvPr/>
        </p:nvSpPr>
        <p:spPr>
          <a:xfrm>
            <a:off x="8656318" y="6414761"/>
            <a:ext cx="2651763" cy="248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23</a:t>
            </a:r>
          </a:p>
        </p:txBody>
      </p:sp>
      <p:sp>
        <p:nvSpPr>
          <p:cNvPr id="960" name="Rounded Rectangle 53"/>
          <p:cNvSpPr/>
          <p:nvPr/>
        </p:nvSpPr>
        <p:spPr>
          <a:xfrm>
            <a:off x="669750" y="1313102"/>
            <a:ext cx="4303301" cy="423179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961" name="TextBox 54"/>
          <p:cNvSpPr txBox="1"/>
          <p:nvPr/>
        </p:nvSpPr>
        <p:spPr>
          <a:xfrm>
            <a:off x="1832403" y="1313103"/>
            <a:ext cx="1977994" cy="33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User Application</a:t>
            </a:r>
          </a:p>
        </p:txBody>
      </p:sp>
      <p:grpSp>
        <p:nvGrpSpPr>
          <p:cNvPr id="964" name="Rounded Rectangle 55"/>
          <p:cNvGrpSpPr/>
          <p:nvPr/>
        </p:nvGrpSpPr>
        <p:grpSpPr>
          <a:xfrm>
            <a:off x="1900995" y="4740454"/>
            <a:ext cx="2069436" cy="599688"/>
            <a:chOff x="0" y="0"/>
            <a:chExt cx="2069435" cy="599686"/>
          </a:xfrm>
        </p:grpSpPr>
        <p:sp>
          <p:nvSpPr>
            <p:cNvPr id="962" name="Rounded Rectangle"/>
            <p:cNvSpPr/>
            <p:nvPr/>
          </p:nvSpPr>
          <p:spPr>
            <a:xfrm>
              <a:off x="0" y="0"/>
              <a:ext cx="2069436" cy="599688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90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963" name="K2Client"/>
            <p:cNvSpPr txBox="1"/>
            <p:nvPr/>
          </p:nvSpPr>
          <p:spPr>
            <a:xfrm>
              <a:off x="74994" y="133298"/>
              <a:ext cx="1919448" cy="333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K2Client</a:t>
              </a:r>
            </a:p>
          </p:txBody>
        </p:sp>
      </p:grpSp>
      <p:grpSp>
        <p:nvGrpSpPr>
          <p:cNvPr id="967" name="Rounded Rectangle 56"/>
          <p:cNvGrpSpPr/>
          <p:nvPr/>
        </p:nvGrpSpPr>
        <p:grpSpPr>
          <a:xfrm>
            <a:off x="2959774" y="4734667"/>
            <a:ext cx="770024" cy="625187"/>
            <a:chOff x="0" y="0"/>
            <a:chExt cx="770023" cy="625185"/>
          </a:xfrm>
        </p:grpSpPr>
        <p:sp>
          <p:nvSpPr>
            <p:cNvPr id="965" name="Rounded Rectangle"/>
            <p:cNvSpPr/>
            <p:nvPr/>
          </p:nvSpPr>
          <p:spPr>
            <a:xfrm>
              <a:off x="-1" y="65946"/>
              <a:ext cx="770024" cy="493298"/>
            </a:xfrm>
            <a:prstGeom prst="roundRect">
              <a:avLst>
                <a:gd name="adj" fmla="val 16667"/>
              </a:avLst>
            </a:prstGeom>
            <a:solidFill>
              <a:srgbClr val="333F5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966" name="TSO Client"/>
            <p:cNvSpPr txBox="1"/>
            <p:nvPr/>
          </p:nvSpPr>
          <p:spPr>
            <a:xfrm>
              <a:off x="69801" y="0"/>
              <a:ext cx="630420" cy="6251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TSO Client</a:t>
              </a:r>
            </a:p>
          </p:txBody>
        </p:sp>
      </p:grpSp>
      <p:grpSp>
        <p:nvGrpSpPr>
          <p:cNvPr id="970" name="Rounded Rectangle 57"/>
          <p:cNvGrpSpPr/>
          <p:nvPr/>
        </p:nvGrpSpPr>
        <p:grpSpPr>
          <a:xfrm>
            <a:off x="7832559" y="1313102"/>
            <a:ext cx="950496" cy="798464"/>
            <a:chOff x="0" y="0"/>
            <a:chExt cx="950494" cy="798463"/>
          </a:xfrm>
        </p:grpSpPr>
        <p:sp>
          <p:nvSpPr>
            <p:cNvPr id="968" name="Rounded Rectangle"/>
            <p:cNvSpPr/>
            <p:nvPr/>
          </p:nvSpPr>
          <p:spPr>
            <a:xfrm>
              <a:off x="0" y="-1"/>
              <a:ext cx="950496" cy="79846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969" name="TSO"/>
            <p:cNvSpPr txBox="1"/>
            <p:nvPr/>
          </p:nvSpPr>
          <p:spPr>
            <a:xfrm>
              <a:off x="84698" y="38977"/>
              <a:ext cx="781098" cy="333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TSO</a:t>
              </a:r>
            </a:p>
          </p:txBody>
        </p:sp>
      </p:grpSp>
      <p:sp>
        <p:nvSpPr>
          <p:cNvPr id="971" name="Curved Connector 58"/>
          <p:cNvSpPr/>
          <p:nvPr/>
        </p:nvSpPr>
        <p:spPr>
          <a:xfrm flipV="1">
            <a:off x="3435102" y="2008603"/>
            <a:ext cx="4394454" cy="2722328"/>
          </a:xfrm>
          <a:prstGeom prst="line">
            <a:avLst/>
          </a:prstGeom>
          <a:ln w="2540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974" name="Rounded Rectangle 59"/>
          <p:cNvGrpSpPr/>
          <p:nvPr/>
        </p:nvGrpSpPr>
        <p:grpSpPr>
          <a:xfrm>
            <a:off x="9027697" y="2093495"/>
            <a:ext cx="701847" cy="585267"/>
            <a:chOff x="0" y="0"/>
            <a:chExt cx="701846" cy="585266"/>
          </a:xfrm>
        </p:grpSpPr>
        <p:sp>
          <p:nvSpPr>
            <p:cNvPr id="972" name="Rounded Rectangle"/>
            <p:cNvSpPr/>
            <p:nvPr/>
          </p:nvSpPr>
          <p:spPr>
            <a:xfrm>
              <a:off x="-1" y="-1"/>
              <a:ext cx="701848" cy="58526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973" name="CPO"/>
            <p:cNvSpPr txBox="1"/>
            <p:nvPr/>
          </p:nvSpPr>
          <p:spPr>
            <a:xfrm>
              <a:off x="74289" y="126088"/>
              <a:ext cx="553268" cy="333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CPO</a:t>
              </a:r>
            </a:p>
          </p:txBody>
        </p:sp>
      </p:grpSp>
      <p:grpSp>
        <p:nvGrpSpPr>
          <p:cNvPr id="977" name="Rounded Rectangle 60"/>
          <p:cNvGrpSpPr/>
          <p:nvPr/>
        </p:nvGrpSpPr>
        <p:grpSpPr>
          <a:xfrm>
            <a:off x="6209503" y="4301461"/>
            <a:ext cx="2005266" cy="2028220"/>
            <a:chOff x="0" y="0"/>
            <a:chExt cx="2005265" cy="2028219"/>
          </a:xfrm>
        </p:grpSpPr>
        <p:sp>
          <p:nvSpPr>
            <p:cNvPr id="975" name="Rounded Rectangle"/>
            <p:cNvSpPr/>
            <p:nvPr/>
          </p:nvSpPr>
          <p:spPr>
            <a:xfrm>
              <a:off x="0" y="0"/>
              <a:ext cx="2005266" cy="202822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976" name="K2Node (TRH)"/>
            <p:cNvSpPr txBox="1"/>
            <p:nvPr/>
          </p:nvSpPr>
          <p:spPr>
            <a:xfrm>
              <a:off x="143608" y="97888"/>
              <a:ext cx="1718048" cy="333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K2Node (TRH)</a:t>
              </a:r>
            </a:p>
          </p:txBody>
        </p:sp>
      </p:grpSp>
      <p:sp>
        <p:nvSpPr>
          <p:cNvPr id="978" name="Curved Connector 61"/>
          <p:cNvSpPr/>
          <p:nvPr/>
        </p:nvSpPr>
        <p:spPr>
          <a:xfrm flipV="1">
            <a:off x="3686690" y="2533306"/>
            <a:ext cx="5334658" cy="2197625"/>
          </a:xfrm>
          <a:prstGeom prst="line">
            <a:avLst/>
          </a:prstGeom>
          <a:ln w="25400">
            <a:solidFill>
              <a:schemeClr val="accent2"/>
            </a:solidFill>
            <a:prstDash val="dash"/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79" name="Curved Connector 62"/>
          <p:cNvSpPr/>
          <p:nvPr/>
        </p:nvSpPr>
        <p:spPr>
          <a:xfrm>
            <a:off x="3979826" y="5107506"/>
            <a:ext cx="2223328" cy="143118"/>
          </a:xfrm>
          <a:prstGeom prst="line">
            <a:avLst/>
          </a:prstGeom>
          <a:ln w="25400">
            <a:solidFill>
              <a:schemeClr val="accent2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982" name="Rounded Rectangle 63"/>
          <p:cNvGrpSpPr/>
          <p:nvPr/>
        </p:nvGrpSpPr>
        <p:grpSpPr>
          <a:xfrm>
            <a:off x="10138619" y="3692681"/>
            <a:ext cx="1383633" cy="616829"/>
            <a:chOff x="0" y="0"/>
            <a:chExt cx="1383631" cy="616827"/>
          </a:xfrm>
        </p:grpSpPr>
        <p:sp>
          <p:nvSpPr>
            <p:cNvPr id="980" name="Rounded Rectangle"/>
            <p:cNvSpPr/>
            <p:nvPr/>
          </p:nvSpPr>
          <p:spPr>
            <a:xfrm>
              <a:off x="0" y="-1"/>
              <a:ext cx="1383632" cy="616829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981" name="Persistence"/>
            <p:cNvSpPr txBox="1"/>
            <p:nvPr/>
          </p:nvSpPr>
          <p:spPr>
            <a:xfrm>
              <a:off x="75831" y="141869"/>
              <a:ext cx="1231970" cy="333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Persistence</a:t>
              </a:r>
            </a:p>
          </p:txBody>
        </p:sp>
      </p:grpSp>
      <p:sp>
        <p:nvSpPr>
          <p:cNvPr id="983" name="Curved Connector 64"/>
          <p:cNvSpPr/>
          <p:nvPr/>
        </p:nvSpPr>
        <p:spPr>
          <a:xfrm flipV="1">
            <a:off x="8221263" y="4251219"/>
            <a:ext cx="1920662" cy="697750"/>
          </a:xfrm>
          <a:prstGeom prst="line">
            <a:avLst/>
          </a:prstGeom>
          <a:ln w="25400">
            <a:solidFill>
              <a:schemeClr val="accent2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84" name="Curved Connector 65"/>
          <p:cNvSpPr/>
          <p:nvPr/>
        </p:nvSpPr>
        <p:spPr>
          <a:xfrm>
            <a:off x="8785094" y="2012660"/>
            <a:ext cx="240031" cy="151037"/>
          </a:xfrm>
          <a:prstGeom prst="line">
            <a:avLst/>
          </a:prstGeom>
          <a:ln w="2540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85" name="Curved Connector 66"/>
          <p:cNvSpPr/>
          <p:nvPr/>
        </p:nvSpPr>
        <p:spPr>
          <a:xfrm flipH="1">
            <a:off x="7960035" y="2685234"/>
            <a:ext cx="1197379" cy="1619052"/>
          </a:xfrm>
          <a:prstGeom prst="line">
            <a:avLst/>
          </a:prstGeom>
          <a:ln w="2540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988" name="Rounded Rectangle 67"/>
          <p:cNvGrpSpPr/>
          <p:nvPr/>
        </p:nvGrpSpPr>
        <p:grpSpPr>
          <a:xfrm>
            <a:off x="7892718" y="1703327"/>
            <a:ext cx="834194" cy="333086"/>
            <a:chOff x="0" y="0"/>
            <a:chExt cx="834192" cy="333085"/>
          </a:xfrm>
        </p:grpSpPr>
        <p:sp>
          <p:nvSpPr>
            <p:cNvPr id="986" name="Rounded Rectangle"/>
            <p:cNvSpPr/>
            <p:nvPr/>
          </p:nvSpPr>
          <p:spPr>
            <a:xfrm>
              <a:off x="0" y="9005"/>
              <a:ext cx="834193" cy="315078"/>
            </a:xfrm>
            <a:prstGeom prst="roundRect">
              <a:avLst>
                <a:gd name="adj" fmla="val 16667"/>
              </a:avLst>
            </a:prstGeom>
            <a:solidFill>
              <a:srgbClr val="404040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987" name="Clock"/>
            <p:cNvSpPr txBox="1"/>
            <p:nvPr/>
          </p:nvSpPr>
          <p:spPr>
            <a:xfrm>
              <a:off x="61100" y="0"/>
              <a:ext cx="711992" cy="333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Clock</a:t>
              </a:r>
            </a:p>
          </p:txBody>
        </p:sp>
      </p:grpSp>
      <p:grpSp>
        <p:nvGrpSpPr>
          <p:cNvPr id="994" name="Vertical Scroll 68"/>
          <p:cNvGrpSpPr/>
          <p:nvPr/>
        </p:nvGrpSpPr>
        <p:grpSpPr>
          <a:xfrm>
            <a:off x="838196" y="1682434"/>
            <a:ext cx="3721781" cy="2709558"/>
            <a:chOff x="0" y="0"/>
            <a:chExt cx="3721779" cy="2709556"/>
          </a:xfrm>
        </p:grpSpPr>
        <p:grpSp>
          <p:nvGrpSpPr>
            <p:cNvPr id="992" name="Group"/>
            <p:cNvGrpSpPr/>
            <p:nvPr/>
          </p:nvGrpSpPr>
          <p:grpSpPr>
            <a:xfrm>
              <a:off x="-1" y="-1"/>
              <a:ext cx="3721781" cy="2654176"/>
              <a:chOff x="-1" y="0"/>
              <a:chExt cx="3721779" cy="2654174"/>
            </a:xfrm>
          </p:grpSpPr>
          <p:sp>
            <p:nvSpPr>
              <p:cNvPr id="989" name="Shape"/>
              <p:cNvSpPr/>
              <p:nvPr/>
            </p:nvSpPr>
            <p:spPr>
              <a:xfrm>
                <a:off x="-1" y="0"/>
                <a:ext cx="3721780" cy="26541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63" y="21600"/>
                    </a:moveTo>
                    <a:cubicBezTo>
                      <a:pt x="431" y="21600"/>
                      <a:pt x="0" y="20996"/>
                      <a:pt x="0" y="20250"/>
                    </a:cubicBezTo>
                    <a:cubicBezTo>
                      <a:pt x="0" y="19504"/>
                      <a:pt x="431" y="18900"/>
                      <a:pt x="963" y="18900"/>
                    </a:cubicBezTo>
                    <a:lnTo>
                      <a:pt x="1925" y="18900"/>
                    </a:lnTo>
                    <a:lnTo>
                      <a:pt x="1925" y="1350"/>
                    </a:lnTo>
                    <a:cubicBezTo>
                      <a:pt x="1925" y="604"/>
                      <a:pt x="2357" y="0"/>
                      <a:pt x="2888" y="0"/>
                    </a:cubicBezTo>
                    <a:lnTo>
                      <a:pt x="20637" y="0"/>
                    </a:lnTo>
                    <a:cubicBezTo>
                      <a:pt x="21169" y="0"/>
                      <a:pt x="21600" y="604"/>
                      <a:pt x="21600" y="1350"/>
                    </a:cubicBezTo>
                    <a:cubicBezTo>
                      <a:pt x="21600" y="2096"/>
                      <a:pt x="21169" y="2700"/>
                      <a:pt x="20637" y="2700"/>
                    </a:cubicBezTo>
                    <a:lnTo>
                      <a:pt x="19675" y="2700"/>
                    </a:lnTo>
                    <a:lnTo>
                      <a:pt x="19675" y="20250"/>
                    </a:lnTo>
                    <a:cubicBezTo>
                      <a:pt x="19675" y="20996"/>
                      <a:pt x="19243" y="21600"/>
                      <a:pt x="18712" y="216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990" name="Shape"/>
              <p:cNvSpPr/>
              <p:nvPr/>
            </p:nvSpPr>
            <p:spPr>
              <a:xfrm>
                <a:off x="-2" y="165886"/>
                <a:ext cx="663547" cy="24882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21600" y="795"/>
                      <a:pt x="19182" y="1440"/>
                      <a:pt x="16200" y="1440"/>
                    </a:cubicBezTo>
                    <a:cubicBezTo>
                      <a:pt x="14709" y="1440"/>
                      <a:pt x="13500" y="1118"/>
                      <a:pt x="13500" y="720"/>
                    </a:cubicBezTo>
                    <a:cubicBezTo>
                      <a:pt x="13500" y="322"/>
                      <a:pt x="14709" y="0"/>
                      <a:pt x="16200" y="0"/>
                    </a:cubicBezTo>
                    <a:close/>
                    <a:moveTo>
                      <a:pt x="10800" y="20160"/>
                    </a:moveTo>
                    <a:cubicBezTo>
                      <a:pt x="10800" y="20955"/>
                      <a:pt x="8382" y="21600"/>
                      <a:pt x="5400" y="21600"/>
                    </a:cubicBezTo>
                    <a:cubicBezTo>
                      <a:pt x="2418" y="21600"/>
                      <a:pt x="0" y="20955"/>
                      <a:pt x="0" y="20160"/>
                    </a:cubicBezTo>
                    <a:cubicBezTo>
                      <a:pt x="0" y="19365"/>
                      <a:pt x="2418" y="18720"/>
                      <a:pt x="5400" y="18720"/>
                    </a:cubicBezTo>
                    <a:cubicBezTo>
                      <a:pt x="6891" y="18720"/>
                      <a:pt x="8100" y="19042"/>
                      <a:pt x="8100" y="19440"/>
                    </a:cubicBezTo>
                    <a:cubicBezTo>
                      <a:pt x="8100" y="19838"/>
                      <a:pt x="6891" y="20160"/>
                      <a:pt x="5400" y="2016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991" name="Shape"/>
              <p:cNvSpPr/>
              <p:nvPr/>
            </p:nvSpPr>
            <p:spPr>
              <a:xfrm>
                <a:off x="-1" y="0"/>
                <a:ext cx="3721780" cy="26541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25" y="18900"/>
                    </a:moveTo>
                    <a:lnTo>
                      <a:pt x="1925" y="1350"/>
                    </a:lnTo>
                    <a:cubicBezTo>
                      <a:pt x="1925" y="604"/>
                      <a:pt x="2357" y="0"/>
                      <a:pt x="2888" y="0"/>
                    </a:cubicBezTo>
                    <a:lnTo>
                      <a:pt x="20637" y="0"/>
                    </a:lnTo>
                    <a:cubicBezTo>
                      <a:pt x="21169" y="0"/>
                      <a:pt x="21600" y="604"/>
                      <a:pt x="21600" y="1350"/>
                    </a:cubicBezTo>
                    <a:cubicBezTo>
                      <a:pt x="21600" y="2096"/>
                      <a:pt x="21169" y="2700"/>
                      <a:pt x="20637" y="2700"/>
                    </a:cubicBezTo>
                    <a:lnTo>
                      <a:pt x="19675" y="2700"/>
                    </a:lnTo>
                    <a:lnTo>
                      <a:pt x="19675" y="20250"/>
                    </a:lnTo>
                    <a:cubicBezTo>
                      <a:pt x="19675" y="20996"/>
                      <a:pt x="19243" y="21600"/>
                      <a:pt x="18712" y="21600"/>
                    </a:cubicBezTo>
                    <a:lnTo>
                      <a:pt x="963" y="21600"/>
                    </a:lnTo>
                    <a:cubicBezTo>
                      <a:pt x="431" y="21600"/>
                      <a:pt x="0" y="20996"/>
                      <a:pt x="0" y="20250"/>
                    </a:cubicBezTo>
                    <a:cubicBezTo>
                      <a:pt x="0" y="19504"/>
                      <a:pt x="431" y="18900"/>
                      <a:pt x="963" y="18900"/>
                    </a:cubicBezTo>
                    <a:close/>
                    <a:moveTo>
                      <a:pt x="2888" y="0"/>
                    </a:moveTo>
                    <a:cubicBezTo>
                      <a:pt x="3420" y="0"/>
                      <a:pt x="3851" y="604"/>
                      <a:pt x="3851" y="1350"/>
                    </a:cubicBezTo>
                    <a:cubicBezTo>
                      <a:pt x="3851" y="2096"/>
                      <a:pt x="3420" y="2700"/>
                      <a:pt x="2888" y="2700"/>
                    </a:cubicBezTo>
                    <a:cubicBezTo>
                      <a:pt x="2622" y="2700"/>
                      <a:pt x="2407" y="2398"/>
                      <a:pt x="2407" y="2025"/>
                    </a:cubicBezTo>
                    <a:cubicBezTo>
                      <a:pt x="2407" y="1652"/>
                      <a:pt x="2622" y="1350"/>
                      <a:pt x="2888" y="1350"/>
                    </a:cubicBezTo>
                    <a:lnTo>
                      <a:pt x="3851" y="1350"/>
                    </a:lnTo>
                    <a:moveTo>
                      <a:pt x="19675" y="2700"/>
                    </a:moveTo>
                    <a:lnTo>
                      <a:pt x="2888" y="2700"/>
                    </a:lnTo>
                    <a:moveTo>
                      <a:pt x="963" y="18900"/>
                    </a:moveTo>
                    <a:cubicBezTo>
                      <a:pt x="1229" y="18900"/>
                      <a:pt x="1444" y="19202"/>
                      <a:pt x="1444" y="19575"/>
                    </a:cubicBezTo>
                    <a:cubicBezTo>
                      <a:pt x="1444" y="19948"/>
                      <a:pt x="1229" y="20250"/>
                      <a:pt x="963" y="20250"/>
                    </a:cubicBezTo>
                    <a:lnTo>
                      <a:pt x="1925" y="20250"/>
                    </a:lnTo>
                    <a:moveTo>
                      <a:pt x="963" y="21600"/>
                    </a:moveTo>
                    <a:cubicBezTo>
                      <a:pt x="1494" y="21600"/>
                      <a:pt x="1926" y="20996"/>
                      <a:pt x="1926" y="20250"/>
                    </a:cubicBezTo>
                    <a:lnTo>
                      <a:pt x="1925" y="18900"/>
                    </a:lnTo>
                  </a:path>
                </a:pathLst>
              </a:custGeom>
              <a:noFill/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993" name="K2Timestamp…"/>
            <p:cNvSpPr txBox="1"/>
            <p:nvPr/>
          </p:nvSpPr>
          <p:spPr>
            <a:xfrm>
              <a:off x="377494" y="331771"/>
              <a:ext cx="2966793" cy="23777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marL="285750" indent="-285750">
                <a:buSzPct val="100000"/>
                <a:buChar char="-"/>
                <a:defRPr b="1" u="sng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K2Timestamp</a:t>
              </a:r>
            </a:p>
            <a:p>
              <a:pPr marL="285750" indent="-285750">
                <a:buSzPct val="100000"/>
                <a:buChar char="-"/>
                <a:defRPr b="1" u="sng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TRH key</a:t>
              </a:r>
            </a:p>
            <a:p>
              <a:pPr marL="285750" indent="-285750">
                <a:buSzPct val="100000"/>
                <a:buChar char="-"/>
                <a:defRPr b="1" u="sng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Txn id</a:t>
              </a:r>
            </a:p>
            <a:p>
              <a:pPr marL="285750" indent="-285750">
                <a:buSzPct val="100000"/>
                <a:buChar char="-"/>
                <a:defRPr b="1" u="sng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Priority</a:t>
              </a:r>
            </a:p>
            <a:p>
              <a:pPr marL="285750" indent="-285750">
                <a:buSzPct val="100000"/>
                <a:buChar char="-"/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Set&lt;WriteKeys&gt;</a:t>
              </a:r>
              <a:endParaRPr b="1"/>
            </a:p>
            <a:p>
              <a:pPr marL="285750" indent="-285750">
                <a:buSzPct val="100000"/>
                <a:buChar char="-"/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Local Start Time (to calculate total duration for extra wait)</a:t>
              </a:r>
            </a:p>
          </p:txBody>
        </p:sp>
      </p:grpSp>
      <p:sp>
        <p:nvSpPr>
          <p:cNvPr id="995" name="Curved Connector 69"/>
          <p:cNvSpPr/>
          <p:nvPr/>
        </p:nvSpPr>
        <p:spPr>
          <a:xfrm flipH="1" flipV="1">
            <a:off x="2890312" y="4684000"/>
            <a:ext cx="5981" cy="46931"/>
          </a:xfrm>
          <a:prstGeom prst="line">
            <a:avLst/>
          </a:prstGeom>
          <a:ln w="38100">
            <a:solidFill>
              <a:schemeClr val="accent2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96" name="TextBox 70"/>
          <p:cNvSpPr txBox="1"/>
          <p:nvPr/>
        </p:nvSpPr>
        <p:spPr>
          <a:xfrm>
            <a:off x="2181319" y="1672384"/>
            <a:ext cx="2272775" cy="333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Transaction</a:t>
            </a:r>
            <a:r>
              <a:rPr>
                <a:solidFill>
                  <a:srgbClr val="000000"/>
                </a:solidFill>
              </a:rPr>
              <a:t> </a:t>
            </a:r>
            <a:r>
              <a:t>Handle</a:t>
            </a:r>
          </a:p>
        </p:txBody>
      </p:sp>
      <p:grpSp>
        <p:nvGrpSpPr>
          <p:cNvPr id="999" name="Rounded Rectangle 71"/>
          <p:cNvGrpSpPr/>
          <p:nvPr/>
        </p:nvGrpSpPr>
        <p:grpSpPr>
          <a:xfrm>
            <a:off x="6309162" y="4702057"/>
            <a:ext cx="1805948" cy="1514742"/>
            <a:chOff x="0" y="0"/>
            <a:chExt cx="1805946" cy="1514740"/>
          </a:xfrm>
        </p:grpSpPr>
        <p:sp>
          <p:nvSpPr>
            <p:cNvPr id="997" name="Rounded Rectangle"/>
            <p:cNvSpPr/>
            <p:nvPr/>
          </p:nvSpPr>
          <p:spPr>
            <a:xfrm>
              <a:off x="0" y="0"/>
              <a:ext cx="1805947" cy="1514741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998" name="Transaction Record…"/>
            <p:cNvSpPr txBox="1"/>
            <p:nvPr/>
          </p:nvSpPr>
          <p:spPr>
            <a:xfrm>
              <a:off x="119662" y="73942"/>
              <a:ext cx="1566623" cy="1023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Transaction Record</a:t>
              </a:r>
            </a:p>
            <a:p>
              <a:pPr algn="ctr">
                <a:defRPr sz="12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- Txn state= Commited/Aborted</a:t>
              </a:r>
            </a:p>
          </p:txBody>
        </p:sp>
      </p:grpSp>
      <p:grpSp>
        <p:nvGrpSpPr>
          <p:cNvPr id="1002" name="Rounded Rectangle 72"/>
          <p:cNvGrpSpPr/>
          <p:nvPr/>
        </p:nvGrpSpPr>
        <p:grpSpPr>
          <a:xfrm>
            <a:off x="9425275" y="4609874"/>
            <a:ext cx="2248568" cy="1567408"/>
            <a:chOff x="0" y="0"/>
            <a:chExt cx="2248567" cy="1567406"/>
          </a:xfrm>
        </p:grpSpPr>
        <p:sp>
          <p:nvSpPr>
            <p:cNvPr id="1000" name="Rounded Rectangle"/>
            <p:cNvSpPr/>
            <p:nvPr/>
          </p:nvSpPr>
          <p:spPr>
            <a:xfrm>
              <a:off x="0" y="0"/>
              <a:ext cx="2248568" cy="1567407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1001" name="K2Node…"/>
            <p:cNvSpPr txBox="1"/>
            <p:nvPr/>
          </p:nvSpPr>
          <p:spPr>
            <a:xfrm>
              <a:off x="122233" y="76514"/>
              <a:ext cx="2004101" cy="6251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K2Node </a:t>
              </a:r>
            </a:p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(other participants)</a:t>
              </a:r>
            </a:p>
          </p:txBody>
        </p:sp>
      </p:grpSp>
      <p:grpSp>
        <p:nvGrpSpPr>
          <p:cNvPr id="1005" name="Rounded Rectangle 73"/>
          <p:cNvGrpSpPr/>
          <p:nvPr/>
        </p:nvGrpSpPr>
        <p:grpSpPr>
          <a:xfrm>
            <a:off x="9729541" y="5317144"/>
            <a:ext cx="1476941" cy="770401"/>
            <a:chOff x="0" y="0"/>
            <a:chExt cx="1476939" cy="770400"/>
          </a:xfrm>
        </p:grpSpPr>
        <p:sp>
          <p:nvSpPr>
            <p:cNvPr id="1003" name="Rounded Rectangle"/>
            <p:cNvSpPr/>
            <p:nvPr/>
          </p:nvSpPr>
          <p:spPr>
            <a:xfrm>
              <a:off x="0" y="-1"/>
              <a:ext cx="1476941" cy="770402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1004" name="MVCC…"/>
            <p:cNvSpPr txBox="1"/>
            <p:nvPr/>
          </p:nvSpPr>
          <p:spPr>
            <a:xfrm>
              <a:off x="83327" y="37607"/>
              <a:ext cx="1310285" cy="7309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MVCC</a:t>
              </a:r>
            </a:p>
            <a:p>
              <a:pPr algn="ctr">
                <a:defRPr sz="12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Convert WI to committed value</a:t>
              </a:r>
            </a:p>
          </p:txBody>
        </p:sp>
      </p:grpSp>
      <p:sp>
        <p:nvSpPr>
          <p:cNvPr id="1006" name="Curved Connector 74"/>
          <p:cNvSpPr/>
          <p:nvPr/>
        </p:nvSpPr>
        <p:spPr>
          <a:xfrm>
            <a:off x="8214765" y="5315570"/>
            <a:ext cx="1195142" cy="463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25400">
            <a:solidFill>
              <a:schemeClr val="accent2"/>
            </a:solidFill>
            <a:prstDash val="sysDot"/>
            <a:miter/>
            <a:tailEnd type="triangle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1007" name="TextBox 75"/>
          <p:cNvSpPr txBox="1"/>
          <p:nvPr/>
        </p:nvSpPr>
        <p:spPr>
          <a:xfrm>
            <a:off x="8368775" y="5139345"/>
            <a:ext cx="1041199" cy="509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+mj-lt"/>
                <a:ea typeface="+mj-ea"/>
                <a:cs typeface="+mj-cs"/>
                <a:sym typeface="Calibri"/>
              </a:defRPr>
            </a:pPr>
            <a:r>
              <a:t>Async</a:t>
            </a:r>
          </a:p>
          <a:p>
            <a:pPr>
              <a:defRPr sz="1400">
                <a:latin typeface="+mj-lt"/>
                <a:ea typeface="+mj-ea"/>
                <a:cs typeface="+mj-cs"/>
                <a:sym typeface="Calibri"/>
              </a:defRPr>
            </a:pPr>
            <a:r>
              <a:t>finalization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Chogori Project Phase I recap </a:t>
            </a:r>
          </a:p>
        </p:txBody>
      </p:sp>
      <p:sp>
        <p:nvSpPr>
          <p:cNvPr id="46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690687"/>
            <a:ext cx="10515600" cy="4486278"/>
          </a:xfrm>
          <a:prstGeom prst="rect">
            <a:avLst/>
          </a:prstGeom>
        </p:spPr>
        <p:txBody>
          <a:bodyPr/>
          <a:lstStyle/>
          <a:p>
            <a:pPr marL="226313" indent="-226313" defTabSz="905255">
              <a:lnSpc>
                <a:spcPct val="72000"/>
              </a:lnSpc>
              <a:spcBef>
                <a:spcPts val="900"/>
              </a:spcBef>
              <a:defRPr sz="1300"/>
            </a:pPr>
            <a:endParaRPr/>
          </a:p>
          <a:p>
            <a:pPr marL="282892" indent="-282892" defTabSz="905255">
              <a:lnSpc>
                <a:spcPct val="72000"/>
              </a:lnSpc>
              <a:spcBef>
                <a:spcPts val="900"/>
              </a:spcBef>
              <a:defRPr sz="2400"/>
            </a:pPr>
            <a:r>
              <a:t>Chogori is piloting project for next generation of cloud scale distributed data platform. </a:t>
            </a:r>
          </a:p>
          <a:p>
            <a:pPr marL="735519" lvl="1" indent="-282891" defTabSz="905255">
              <a:lnSpc>
                <a:spcPct val="72000"/>
              </a:lnSpc>
              <a:spcBef>
                <a:spcPts val="400"/>
              </a:spcBef>
              <a:defRPr sz="1300"/>
            </a:pPr>
            <a:r>
              <a:t>    High efficient distributed transaction with strong consistency and high throughput.</a:t>
            </a:r>
            <a:endParaRPr sz="2100"/>
          </a:p>
          <a:p>
            <a:pPr marL="735519" lvl="1" indent="-282891" defTabSz="905255">
              <a:lnSpc>
                <a:spcPct val="72000"/>
              </a:lnSpc>
              <a:spcBef>
                <a:spcPts val="400"/>
              </a:spcBef>
              <a:defRPr sz="1300"/>
            </a:pPr>
            <a:r>
              <a:t>    Microsecond latency distributed operation with memory centric processing.</a:t>
            </a:r>
            <a:endParaRPr sz="2100"/>
          </a:p>
          <a:p>
            <a:pPr marL="905255" lvl="1" indent="-452627" defTabSz="905255">
              <a:lnSpc>
                <a:spcPct val="72000"/>
              </a:lnSpc>
              <a:spcBef>
                <a:spcPts val="400"/>
              </a:spcBef>
              <a:defRPr sz="1300"/>
            </a:pPr>
            <a:r>
              <a:t>Flexible platform architecture for future multiple cloud scale services</a:t>
            </a:r>
            <a:endParaRPr sz="2100"/>
          </a:p>
          <a:p>
            <a:pPr marL="905255" lvl="1" indent="-452627" defTabSz="905255">
              <a:lnSpc>
                <a:spcPct val="72000"/>
              </a:lnSpc>
              <a:spcBef>
                <a:spcPts val="400"/>
              </a:spcBef>
              <a:defRPr sz="2100"/>
            </a:pPr>
            <a:endParaRPr sz="2100"/>
          </a:p>
          <a:p>
            <a:pPr marL="282892" indent="-282892" defTabSz="905255">
              <a:lnSpc>
                <a:spcPct val="72000"/>
              </a:lnSpc>
              <a:spcBef>
                <a:spcPts val="900"/>
              </a:spcBef>
              <a:defRPr sz="2400"/>
            </a:pPr>
            <a:r>
              <a:t>Newly cloud DC technology is driving new efficient and cost effective system architecture.</a:t>
            </a:r>
          </a:p>
          <a:p>
            <a:pPr marL="905255" lvl="1" indent="-452627" defTabSz="905255">
              <a:lnSpc>
                <a:spcPct val="72000"/>
              </a:lnSpc>
              <a:spcBef>
                <a:spcPts val="400"/>
              </a:spcBef>
              <a:defRPr sz="1300" u="sng"/>
            </a:pPr>
            <a:r>
              <a:t>Computing</a:t>
            </a:r>
            <a:r>
              <a:rPr u="none"/>
              <a:t> – </a:t>
            </a:r>
            <a:r>
              <a:rPr u="none" strike="sngStrike"/>
              <a:t>Moore’s law</a:t>
            </a:r>
            <a:r>
              <a:rPr u="none"/>
              <a:t>, Amdahl's law -&gt; coordination-free parallelism. SIMD, GPU, and DSA. </a:t>
            </a:r>
            <a:endParaRPr sz="2100"/>
          </a:p>
          <a:p>
            <a:pPr marL="905255" lvl="1" indent="-452627" defTabSz="905255">
              <a:lnSpc>
                <a:spcPct val="72000"/>
              </a:lnSpc>
              <a:spcBef>
                <a:spcPts val="400"/>
              </a:spcBef>
              <a:defRPr sz="1300" u="sng"/>
            </a:pPr>
            <a:r>
              <a:t>Networking</a:t>
            </a:r>
            <a:r>
              <a:rPr u="none"/>
              <a:t> – Faster, kernel bypass.</a:t>
            </a:r>
            <a:endParaRPr sz="2100"/>
          </a:p>
          <a:p>
            <a:pPr marL="905255" lvl="1" indent="-452627" defTabSz="905255">
              <a:lnSpc>
                <a:spcPct val="72000"/>
              </a:lnSpc>
              <a:spcBef>
                <a:spcPts val="400"/>
              </a:spcBef>
              <a:defRPr sz="1300" u="sng"/>
            </a:pPr>
            <a:r>
              <a:t>Storage</a:t>
            </a:r>
            <a:r>
              <a:rPr u="none"/>
              <a:t> - New memory/storage tier. </a:t>
            </a:r>
            <a:endParaRPr sz="2100"/>
          </a:p>
          <a:p>
            <a:pPr marL="905255" lvl="1" indent="-452627" defTabSz="905255">
              <a:lnSpc>
                <a:spcPct val="72000"/>
              </a:lnSpc>
              <a:spcBef>
                <a:spcPts val="400"/>
              </a:spcBef>
              <a:defRPr sz="2100"/>
            </a:pPr>
            <a:endParaRPr sz="2100"/>
          </a:p>
          <a:p>
            <a:pPr marL="452627" indent="-452627" defTabSz="905255">
              <a:lnSpc>
                <a:spcPct val="72000"/>
              </a:lnSpc>
              <a:spcBef>
                <a:spcPts val="900"/>
              </a:spcBef>
              <a:defRPr sz="2400"/>
            </a:pPr>
            <a:r>
              <a:t>Chogori innovations (phase I)</a:t>
            </a:r>
          </a:p>
          <a:p>
            <a:pPr marL="905255" lvl="1" indent="-452627" defTabSz="905255">
              <a:lnSpc>
                <a:spcPct val="72000"/>
              </a:lnSpc>
              <a:spcBef>
                <a:spcPts val="400"/>
              </a:spcBef>
              <a:defRPr sz="1300"/>
            </a:pPr>
            <a:r>
              <a:t>Low latency platform – integrated network core bypass and data processing</a:t>
            </a:r>
            <a:endParaRPr sz="2100"/>
          </a:p>
          <a:p>
            <a:pPr marL="905255" lvl="1" indent="-452627" defTabSz="905255">
              <a:lnSpc>
                <a:spcPct val="72000"/>
              </a:lnSpc>
              <a:spcBef>
                <a:spcPts val="400"/>
              </a:spcBef>
              <a:defRPr sz="1300"/>
            </a:pPr>
            <a:r>
              <a:t>K2-3SI – </a:t>
            </a:r>
            <a:r>
              <a:rPr b="1" u="sng"/>
              <a:t>S</a:t>
            </a:r>
            <a:r>
              <a:t>equential consistency with external causal relationship, and </a:t>
            </a:r>
            <a:r>
              <a:rPr b="1" u="sng"/>
              <a:t>S</a:t>
            </a:r>
            <a:r>
              <a:t>erializable </a:t>
            </a:r>
            <a:r>
              <a:rPr b="1" u="sng"/>
              <a:t>S</a:t>
            </a:r>
            <a:r>
              <a:t>napshot </a:t>
            </a:r>
            <a:r>
              <a:rPr b="1" u="sng"/>
              <a:t>I</a:t>
            </a:r>
            <a:r>
              <a:t>solation level.</a:t>
            </a:r>
          </a:p>
        </p:txBody>
      </p:sp>
      <p:sp>
        <p:nvSpPr>
          <p:cNvPr id="467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11172418" y="6414760"/>
            <a:ext cx="181380" cy="24830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Title 1"/>
          <p:cNvSpPr txBox="1"/>
          <p:nvPr/>
        </p:nvSpPr>
        <p:spPr>
          <a:xfrm>
            <a:off x="309761" y="-89607"/>
            <a:ext cx="10424161" cy="1325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defTabSz="914400">
              <a:lnSpc>
                <a:spcPct val="90000"/>
              </a:lnSpc>
              <a:defRPr sz="4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Network cost, revisited</a:t>
            </a:r>
          </a:p>
        </p:txBody>
      </p:sp>
      <p:sp>
        <p:nvSpPr>
          <p:cNvPr id="1010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11095176" y="6414760"/>
            <a:ext cx="258622" cy="24830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graphicFrame>
        <p:nvGraphicFramePr>
          <p:cNvPr id="1011" name="Table 11"/>
          <p:cNvGraphicFramePr/>
          <p:nvPr/>
        </p:nvGraphicFramePr>
        <p:xfrm>
          <a:off x="2032000" y="1694814"/>
          <a:ext cx="8127999" cy="301752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509"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</a:rPr>
                        <a:t>Name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</a:rPr>
                        <a:t>Local DC roundtrip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</a:rPr>
                        <a:t>Remote DC roundtrip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509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600"/>
                        <a:t>Percolator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600"/>
                        <a:t>~0-10?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600"/>
                        <a:t>8-14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509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600"/>
                        <a:t>TiDB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600"/>
                        <a:t>0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600"/>
                        <a:t>14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509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600"/>
                        <a:t>Spanner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600"/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600"/>
                        <a:t>8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509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600"/>
                        <a:t>YugabyteDB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600"/>
                        <a:t>4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600"/>
                        <a:t>10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5509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600"/>
                        <a:t>CockroachDB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600"/>
                        <a:t>4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600"/>
                        <a:t>6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5509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600" b="1"/>
                        <a:t>Chogori RO local (best case)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600"/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600"/>
                        <a:t>0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5509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600" b="1"/>
                        <a:t>Chogori R/W local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600"/>
                        <a:t>5 (R, W, WP, C, CP)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600"/>
                        <a:t>2 (WP, CP)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5509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600" b="1"/>
                        <a:t>Chogori R/W remote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600"/>
                        <a:t>2 (WP, CP)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600"/>
                        <a:t>5 (R, W, WP, C, CP)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012" name="TextBox 12"/>
          <p:cNvSpPr txBox="1"/>
          <p:nvPr/>
        </p:nvSpPr>
        <p:spPr>
          <a:xfrm>
            <a:off x="472438" y="4074160"/>
            <a:ext cx="1026162" cy="917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Most common case</a:t>
            </a:r>
          </a:p>
        </p:txBody>
      </p:sp>
      <p:sp>
        <p:nvSpPr>
          <p:cNvPr id="1013" name="Straight Arrow Connector 13"/>
          <p:cNvSpPr/>
          <p:nvPr/>
        </p:nvSpPr>
        <p:spPr>
          <a:xfrm flipV="1">
            <a:off x="1544319" y="4206240"/>
            <a:ext cx="487682" cy="329587"/>
          </a:xfrm>
          <a:prstGeom prst="line">
            <a:avLst/>
          </a:prstGeom>
          <a:ln w="635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14" name="TextBox 14"/>
          <p:cNvSpPr txBox="1"/>
          <p:nvPr/>
        </p:nvSpPr>
        <p:spPr>
          <a:xfrm>
            <a:off x="2077719" y="4836160"/>
            <a:ext cx="8514082" cy="1209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Conflict detection is purely in-memory operation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Conflict outcome determination requires additional coordination/roundtrips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No additional wait needed if uncertainty window ~= network roundtrip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Sync write to disk is not necessary if we perform quorum writes to persistence.</a:t>
            </a:r>
          </a:p>
        </p:txBody>
      </p:sp>
      <p:sp>
        <p:nvSpPr>
          <p:cNvPr id="1015" name="TextBox 15"/>
          <p:cNvSpPr txBox="1"/>
          <p:nvPr/>
        </p:nvSpPr>
        <p:spPr>
          <a:xfrm>
            <a:off x="10205718" y="3413760"/>
            <a:ext cx="1849122" cy="1501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R: read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W: write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C: commit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CP: commit persist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WP: write persist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11095176" y="6414760"/>
            <a:ext cx="258622" cy="24830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1028" name="Title 12"/>
          <p:cNvSpPr txBox="1"/>
          <p:nvPr/>
        </p:nvSpPr>
        <p:spPr>
          <a:xfrm>
            <a:off x="883919" y="365126"/>
            <a:ext cx="10012682" cy="1325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defTabSz="914400">
              <a:lnSpc>
                <a:spcPct val="90000"/>
              </a:lnSpc>
              <a:defRPr sz="4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Q&amp;A: Thank you</a:t>
            </a:r>
          </a:p>
        </p:txBody>
      </p:sp>
      <p:sp>
        <p:nvSpPr>
          <p:cNvPr id="1029" name="TextBox 5"/>
          <p:cNvSpPr txBox="1"/>
          <p:nvPr/>
        </p:nvSpPr>
        <p:spPr>
          <a:xfrm>
            <a:off x="883919" y="2398895"/>
            <a:ext cx="10548209" cy="2843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+mj-lt"/>
                <a:ea typeface="+mj-ea"/>
                <a:cs typeface="+mj-cs"/>
                <a:sym typeface="Calibri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Offline questions?</a:t>
            </a:r>
          </a:p>
          <a:p>
            <a:pPr marL="742950" lvl="1" indent="-285750">
              <a:buSzPct val="100000"/>
              <a:buFont typeface="Arial"/>
              <a:buChar char="•"/>
              <a:defRPr sz="2000">
                <a:latin typeface="+mj-lt"/>
                <a:ea typeface="+mj-ea"/>
                <a:cs typeface="+mj-cs"/>
                <a:sym typeface="Calibri"/>
              </a:defRPr>
            </a:pPr>
            <a:r>
              <a:t>Google group: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https://groups.google.com/forum/#!forum/chogori-dev</a:t>
            </a:r>
          </a:p>
          <a:p>
            <a:pPr marL="285750" indent="-285750"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Source code, design documents, performance results: </a:t>
            </a:r>
          </a:p>
          <a:p>
            <a:pPr marL="742950" lvl="1" indent="-285750">
              <a:buSzPct val="100000"/>
              <a:buFont typeface="Arial"/>
              <a:buChar char="•"/>
              <a:defRPr sz="20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https://github.com/futurewei-cloud/chogori-platform</a:t>
            </a:r>
          </a:p>
          <a:p>
            <a:pPr marL="285750" indent="-285750"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Hao “Jerry” Feng (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jerry.feng@futurewei.com</a:t>
            </a:r>
            <a:r>
              <a:t>)</a:t>
            </a:r>
          </a:p>
          <a:p>
            <a:pPr marL="285750" indent="-285750"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Justin Funston (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/>
              </a:rPr>
              <a:t>justin.funston@futurewei.com</a:t>
            </a:r>
            <a:r>
              <a:t>)</a:t>
            </a:r>
          </a:p>
          <a:p>
            <a:pPr marL="285750" indent="-285750">
              <a:buSzPct val="100000"/>
              <a:buFont typeface="Arial"/>
              <a:buChar char="•"/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Ivan Avramov (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/>
              </a:rPr>
              <a:t>ivan.avramov@futurewei.com</a:t>
            </a:r>
            <a:r>
              <a:t>)</a:t>
            </a:r>
          </a:p>
        </p:txBody>
      </p:sp>
      <p:sp>
        <p:nvSpPr>
          <p:cNvPr id="1030" name="TextBox 7"/>
          <p:cNvSpPr txBox="1"/>
          <p:nvPr/>
        </p:nvSpPr>
        <p:spPr>
          <a:xfrm>
            <a:off x="2228725" y="1027905"/>
            <a:ext cx="8075749" cy="1308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600">
                <a:solidFill>
                  <a:schemeClr val="accent6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We are hiring! 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Data Auto-Migration for Schema Changes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Data Auto-Migration for Schema Changes</a:t>
            </a:r>
          </a:p>
        </p:txBody>
      </p:sp>
      <p:sp>
        <p:nvSpPr>
          <p:cNvPr id="1033" name="Schema changes are transactional, but data are not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t>Schema changes are transactional, but data are not</a:t>
            </a:r>
          </a:p>
          <a:p>
            <a:r>
              <a:t>Data might be distributed in multiple partitions</a:t>
            </a:r>
          </a:p>
          <a:p>
            <a:r>
              <a:t>High cost to migrate data after schema changes from SQL client side, i.e., read all data and rewrite them</a:t>
            </a:r>
          </a:p>
          <a:p>
            <a:r>
              <a:t>Need a mechanism to migrate data automatically</a:t>
            </a:r>
          </a:p>
        </p:txBody>
      </p:sp>
      <p:sp>
        <p:nvSpPr>
          <p:cNvPr id="103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095178" y="6414761"/>
            <a:ext cx="258623" cy="24830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Chogori Project Phase I recap  - TPC-C Perf</a:t>
            </a:r>
          </a:p>
        </p:txBody>
      </p:sp>
      <p:sp>
        <p:nvSpPr>
          <p:cNvPr id="470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838200" y="1460500"/>
            <a:ext cx="10515600" cy="1603375"/>
          </a:xfrm>
          <a:prstGeom prst="rect">
            <a:avLst/>
          </a:prstGeom>
        </p:spPr>
        <p:txBody>
          <a:bodyPr/>
          <a:lstStyle/>
          <a:p>
            <a:r>
              <a:t>12 warehouses, 4 client cores, 2x4 server cores, 40GbE RDMA</a:t>
            </a:r>
          </a:p>
          <a:p>
            <a:r>
              <a:t>New Order and Payment transaction types</a:t>
            </a:r>
          </a:p>
          <a:p>
            <a:pPr>
              <a:defRPr b="1"/>
            </a:pPr>
            <a:r>
              <a:t>12,800</a:t>
            </a:r>
            <a:r>
              <a:rPr b="0"/>
              <a:t> txns/sec and </a:t>
            </a:r>
            <a:r>
              <a:t>375,800</a:t>
            </a:r>
            <a:r>
              <a:rPr b="0"/>
              <a:t> read or write ops/sec</a:t>
            </a:r>
          </a:p>
        </p:txBody>
      </p:sp>
      <p:sp>
        <p:nvSpPr>
          <p:cNvPr id="471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11172418" y="6414760"/>
            <a:ext cx="181380" cy="24830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graphicFrame>
        <p:nvGraphicFramePr>
          <p:cNvPr id="472" name="Chart 4"/>
          <p:cNvGraphicFramePr/>
          <p:nvPr/>
        </p:nvGraphicFramePr>
        <p:xfrm>
          <a:off x="1517864" y="3243429"/>
          <a:ext cx="8425569" cy="2895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Latest Development: </a:t>
            </a:r>
            <a:r>
              <a:rPr dirty="0"/>
              <a:t>SKV design</a:t>
            </a:r>
          </a:p>
        </p:txBody>
      </p:sp>
      <p:sp>
        <p:nvSpPr>
          <p:cNvPr id="485" name="Tex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Need to push down basic operations to storage nodes: </a:t>
            </a:r>
            <a:r>
              <a:rPr lang="en-US" b="1" dirty="0"/>
              <a:t>filter</a:t>
            </a:r>
            <a:r>
              <a:rPr lang="en-US" dirty="0"/>
              <a:t>, </a:t>
            </a:r>
            <a:r>
              <a:rPr lang="en-US" b="1" dirty="0"/>
              <a:t>projection</a:t>
            </a:r>
            <a:r>
              <a:rPr lang="en-US" dirty="0"/>
              <a:t>, and </a:t>
            </a:r>
            <a:r>
              <a:rPr lang="en-US" b="1" dirty="0"/>
              <a:t>partial update</a:t>
            </a:r>
          </a:p>
          <a:p>
            <a:r>
              <a:rPr lang="en-US" dirty="0"/>
              <a:t>Storage nodes must know schema of records</a:t>
            </a:r>
          </a:p>
          <a:p>
            <a:r>
              <a:rPr lang="en-US" dirty="0"/>
              <a:t>Dynamically-defined schemas tell us the record fields, types, and which fields to use for the partition and range keys.</a:t>
            </a:r>
          </a:p>
          <a:p>
            <a:r>
              <a:rPr lang="en-US" b="1" dirty="0"/>
              <a:t>Records are not self-describing.</a:t>
            </a:r>
            <a:r>
              <a:rPr lang="en-US" dirty="0"/>
              <a:t> Fields are serialized in binary form, with a reference to the schema cached locally on the storage node.</a:t>
            </a:r>
          </a:p>
          <a:p>
            <a:r>
              <a:rPr lang="en-US" dirty="0"/>
              <a:t>Key fields are encoded into a composite string key. Need an order-persevering encoding for each type.</a:t>
            </a:r>
            <a:endParaRPr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Latest Development</a:t>
            </a:r>
            <a:r>
              <a:rPr lang="en-US" dirty="0"/>
              <a:t>: SQL</a:t>
            </a:r>
            <a:endParaRPr dirty="0"/>
          </a:p>
        </p:txBody>
      </p:sp>
      <p:sp>
        <p:nvSpPr>
          <p:cNvPr id="47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772135" cy="433627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lvl="2" indent="896111" defTabSz="896111">
              <a:lnSpc>
                <a:spcPct val="72000"/>
              </a:lnSpc>
              <a:spcBef>
                <a:spcPts val="400"/>
              </a:spcBef>
              <a:buSzTx/>
              <a:buNone/>
              <a:defRPr sz="1300"/>
            </a:pPr>
            <a:endParaRPr dirty="0"/>
          </a:p>
          <a:p>
            <a:pPr marL="176783" indent="-224027" defTabSz="896111">
              <a:lnSpc>
                <a:spcPct val="72000"/>
              </a:lnSpc>
              <a:spcBef>
                <a:spcPts val="400"/>
              </a:spcBef>
              <a:defRPr sz="1500"/>
            </a:pPr>
            <a:r>
              <a:rPr sz="2400" dirty="0"/>
              <a:t>Infrastructure</a:t>
            </a:r>
            <a:r>
              <a:rPr dirty="0"/>
              <a:t> </a:t>
            </a:r>
          </a:p>
          <a:p>
            <a:pPr marL="609601" lvl="1" indent="-224027" defTabSz="896111">
              <a:lnSpc>
                <a:spcPct val="72000"/>
              </a:lnSpc>
              <a:spcBef>
                <a:spcPts val="400"/>
              </a:spcBef>
              <a:defRPr sz="1300"/>
            </a:pPr>
            <a:r>
              <a:rPr sz="2400" dirty="0"/>
              <a:t>Networking/Transport</a:t>
            </a:r>
          </a:p>
          <a:p>
            <a:pPr marL="609601" lvl="1" indent="-224027" defTabSz="896111">
              <a:lnSpc>
                <a:spcPct val="72000"/>
              </a:lnSpc>
              <a:spcBef>
                <a:spcPts val="400"/>
              </a:spcBef>
              <a:defRPr sz="1300"/>
            </a:pPr>
            <a:r>
              <a:rPr sz="2400" dirty="0"/>
              <a:t>Process model (PostgreSQL)</a:t>
            </a:r>
            <a:endParaRPr lang="en-US" sz="2400" dirty="0"/>
          </a:p>
          <a:p>
            <a:pPr marL="609601" lvl="1" indent="-224027" defTabSz="896111">
              <a:lnSpc>
                <a:spcPct val="72000"/>
              </a:lnSpc>
              <a:spcBef>
                <a:spcPts val="400"/>
              </a:spcBef>
              <a:defRPr sz="1300"/>
            </a:pPr>
            <a:endParaRPr sz="2400" dirty="0"/>
          </a:p>
          <a:p>
            <a:pPr marL="176783" indent="-224027" defTabSz="896111">
              <a:lnSpc>
                <a:spcPct val="72000"/>
              </a:lnSpc>
              <a:spcBef>
                <a:spcPts val="400"/>
              </a:spcBef>
              <a:defRPr sz="1500"/>
            </a:pPr>
            <a:r>
              <a:rPr sz="2400" dirty="0"/>
              <a:t>Data model </a:t>
            </a:r>
          </a:p>
          <a:p>
            <a:pPr marL="609601" lvl="1" indent="-224027" defTabSz="896111">
              <a:lnSpc>
                <a:spcPct val="72000"/>
              </a:lnSpc>
              <a:spcBef>
                <a:spcPts val="400"/>
              </a:spcBef>
              <a:defRPr sz="1300"/>
            </a:pPr>
            <a:r>
              <a:rPr sz="2400" dirty="0"/>
              <a:t>relational -&gt;  SKV</a:t>
            </a:r>
          </a:p>
          <a:p>
            <a:pPr marL="609601" lvl="1" indent="-224027" defTabSz="896111">
              <a:lnSpc>
                <a:spcPct val="72000"/>
              </a:lnSpc>
              <a:spcBef>
                <a:spcPts val="400"/>
              </a:spcBef>
              <a:defRPr sz="1300"/>
            </a:pPr>
            <a:r>
              <a:rPr sz="2400" dirty="0"/>
              <a:t>Monolithic Database - &gt; Partitioned Collection in Multi-tenant service</a:t>
            </a:r>
            <a:endParaRPr lang="en-US" sz="2400" dirty="0"/>
          </a:p>
          <a:p>
            <a:pPr marL="609601" lvl="1" indent="-224027" defTabSz="896111">
              <a:lnSpc>
                <a:spcPct val="72000"/>
              </a:lnSpc>
              <a:spcBef>
                <a:spcPts val="400"/>
              </a:spcBef>
              <a:defRPr sz="1300"/>
            </a:pPr>
            <a:endParaRPr sz="2400" dirty="0"/>
          </a:p>
          <a:p>
            <a:pPr marL="176783" indent="-224027" defTabSz="896111">
              <a:lnSpc>
                <a:spcPct val="72000"/>
              </a:lnSpc>
              <a:spcBef>
                <a:spcPts val="400"/>
              </a:spcBef>
              <a:defRPr sz="1500"/>
            </a:pPr>
            <a:r>
              <a:rPr sz="2400" dirty="0"/>
              <a:t>Functionality </a:t>
            </a:r>
          </a:p>
          <a:p>
            <a:pPr marL="609601" lvl="1" indent="-224027" defTabSz="896111">
              <a:lnSpc>
                <a:spcPct val="72000"/>
              </a:lnSpc>
              <a:spcBef>
                <a:spcPts val="400"/>
              </a:spcBef>
              <a:defRPr sz="1300"/>
            </a:pPr>
            <a:r>
              <a:rPr sz="2400" dirty="0"/>
              <a:t>DDL, DML</a:t>
            </a:r>
          </a:p>
          <a:p>
            <a:pPr marL="609601" lvl="1" indent="-224027" defTabSz="896111">
              <a:lnSpc>
                <a:spcPct val="72000"/>
              </a:lnSpc>
              <a:spcBef>
                <a:spcPts val="400"/>
              </a:spcBef>
              <a:defRPr sz="1300"/>
            </a:pPr>
            <a:r>
              <a:rPr sz="2400" dirty="0"/>
              <a:t>Bootstrap, reload</a:t>
            </a:r>
            <a:endParaRPr sz="1600" dirty="0"/>
          </a:p>
        </p:txBody>
      </p:sp>
      <p:sp>
        <p:nvSpPr>
          <p:cNvPr id="476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11172418" y="6414760"/>
            <a:ext cx="181380" cy="24830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Technical Challenges</a:t>
            </a:r>
          </a:p>
        </p:txBody>
      </p:sp>
      <p:sp>
        <p:nvSpPr>
          <p:cNvPr id="479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75503" y="1690688"/>
            <a:ext cx="10678297" cy="448627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400"/>
            </a:pPr>
            <a:r>
              <a:rPr lang="en-US" sz="2400" dirty="0"/>
              <a:t>Network layer re-design</a:t>
            </a:r>
          </a:p>
          <a:p>
            <a:pPr>
              <a:defRPr sz="2400"/>
            </a:pPr>
            <a:r>
              <a:rPr lang="en-US" sz="2400" dirty="0"/>
              <a:t>SKV Push-down compute model, capable of supporting multiple L3 services(SQL, Graph, etc.)</a:t>
            </a:r>
          </a:p>
          <a:p>
            <a:pPr>
              <a:defRPr sz="2400"/>
            </a:pPr>
            <a:r>
              <a:rPr lang="en-US" sz="2400" dirty="0"/>
              <a:t>Distributed SQL query design</a:t>
            </a:r>
          </a:p>
          <a:p>
            <a:pPr>
              <a:defRPr sz="2400"/>
            </a:pPr>
            <a:r>
              <a:rPr lang="en-US" sz="2400" dirty="0"/>
              <a:t>Memory caching strategy</a:t>
            </a:r>
          </a:p>
          <a:p>
            <a:pPr>
              <a:defRPr sz="2400"/>
            </a:pPr>
            <a:r>
              <a:rPr lang="en-US" sz="2400" dirty="0"/>
              <a:t>Share-nothing(CPU core) architecture vs multi-threaded shared memory</a:t>
            </a:r>
          </a:p>
        </p:txBody>
      </p:sp>
      <p:sp>
        <p:nvSpPr>
          <p:cNvPr id="480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11172418" y="6414760"/>
            <a:ext cx="181380" cy="24830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Network Layer Re-Design</a:t>
            </a:r>
            <a:endParaRPr dirty="0"/>
          </a:p>
        </p:txBody>
      </p:sp>
      <p:sp>
        <p:nvSpPr>
          <p:cNvPr id="498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224026" indent="-224026" defTabSz="896111">
              <a:spcBef>
                <a:spcPts val="900"/>
              </a:spcBef>
              <a:defRPr sz="2700"/>
            </a:pPr>
            <a:r>
              <a:rPr dirty="0"/>
              <a:t>RDMA connection setup time is 100s of </a:t>
            </a:r>
            <a:r>
              <a:rPr dirty="0" err="1"/>
              <a:t>usec</a:t>
            </a:r>
            <a:endParaRPr dirty="0"/>
          </a:p>
          <a:p>
            <a:pPr marL="224026" indent="-224026" defTabSz="896111">
              <a:spcBef>
                <a:spcPts val="900"/>
              </a:spcBef>
              <a:defRPr sz="2700"/>
            </a:pPr>
            <a:r>
              <a:rPr dirty="0"/>
              <a:t>No control or visibility into how RDMA operates on the NIC. So we can’t use cutting edge congestion control algorithms for example</a:t>
            </a:r>
          </a:p>
          <a:p>
            <a:pPr marL="224026" indent="-224026" defTabSz="896111">
              <a:spcBef>
                <a:spcPts val="900"/>
              </a:spcBef>
              <a:defRPr sz="2700"/>
            </a:pPr>
            <a:r>
              <a:rPr dirty="0"/>
              <a:t>RDMA connection scalability is still a concern.</a:t>
            </a:r>
          </a:p>
          <a:p>
            <a:pPr marL="224026" indent="-224026" defTabSz="896111">
              <a:spcBef>
                <a:spcPts val="900"/>
              </a:spcBef>
              <a:defRPr sz="2700"/>
            </a:pPr>
            <a:r>
              <a:rPr dirty="0"/>
              <a:t>We only use RDMA send and receive anyway.</a:t>
            </a:r>
          </a:p>
          <a:p>
            <a:pPr marL="224026" indent="-224026" defTabSz="896111">
              <a:spcBef>
                <a:spcPts val="900"/>
              </a:spcBef>
              <a:defRPr sz="2700"/>
            </a:pPr>
            <a:r>
              <a:rPr lang="en-US" dirty="0" err="1"/>
              <a:t>XDP+SmartNIC</a:t>
            </a:r>
            <a:r>
              <a:rPr lang="en-US" dirty="0"/>
              <a:t>? DPDK?</a:t>
            </a:r>
          </a:p>
          <a:p>
            <a:pPr marL="224026" indent="-224026" defTabSz="896111">
              <a:spcBef>
                <a:spcPts val="900"/>
              </a:spcBef>
              <a:defRPr sz="2700"/>
            </a:pPr>
            <a:r>
              <a:rPr dirty="0"/>
              <a:t>More flexible but much more we need to implement: congestion control, flow control, memory management, etc.</a:t>
            </a:r>
          </a:p>
        </p:txBody>
      </p:sp>
      <p:sp>
        <p:nvSpPr>
          <p:cNvPr id="499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11095179" y="6414761"/>
            <a:ext cx="258623" cy="24830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SKV Push Down: </a:t>
            </a:r>
            <a:r>
              <a:rPr dirty="0"/>
              <a:t>Vertically distributed quer</a:t>
            </a:r>
            <a:r>
              <a:rPr lang="en-US" dirty="0"/>
              <a:t>y</a:t>
            </a:r>
            <a:endParaRPr dirty="0"/>
          </a:p>
        </p:txBody>
      </p:sp>
      <p:sp>
        <p:nvSpPr>
          <p:cNvPr id="488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t>The boundary between generic pushdown (native in SKV) and service specific pushdowns?</a:t>
            </a:r>
          </a:p>
          <a:p>
            <a:r>
              <a:t>Want to support filtering, projection, joins, etc.</a:t>
            </a:r>
          </a:p>
          <a:p>
            <a:r>
              <a:t>Want it to be flexible for other data models (e.g. a graph DB)</a:t>
            </a:r>
          </a:p>
          <a:p>
            <a:r>
              <a:t>JIT or LLVM?</a:t>
            </a:r>
          </a:p>
          <a:p>
            <a:r>
              <a:t>How to handle scheduling under usec level latency goals?</a:t>
            </a:r>
          </a:p>
          <a:p>
            <a:r>
              <a:t>What API to expose to a push down function? For example, can it read or write to another node?</a:t>
            </a:r>
          </a:p>
        </p:txBody>
      </p:sp>
      <p:sp>
        <p:nvSpPr>
          <p:cNvPr id="489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11172418" y="6414760"/>
            <a:ext cx="181380" cy="24830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Custom Design">
  <a:themeElements>
    <a:clrScheme name="Custom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Custom Design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Custom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Custom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Custom Design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Custom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2627</Words>
  <Application>Microsoft Macintosh PowerPoint</Application>
  <PresentationFormat>Widescreen</PresentationFormat>
  <Paragraphs>520</Paragraphs>
  <Slides>32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Helvetica</vt:lpstr>
      <vt:lpstr>Wingdings</vt:lpstr>
      <vt:lpstr>Custom Design</vt:lpstr>
      <vt:lpstr>DFV-Chogori Project A memory centric distributed transactional platform</vt:lpstr>
      <vt:lpstr>Agenda</vt:lpstr>
      <vt:lpstr>Chogori Project Phase I recap </vt:lpstr>
      <vt:lpstr>Chogori Project Phase I recap  - TPC-C Perf</vt:lpstr>
      <vt:lpstr>Latest Development: SKV design</vt:lpstr>
      <vt:lpstr>Latest Development: SQL</vt:lpstr>
      <vt:lpstr>Technical Challenges</vt:lpstr>
      <vt:lpstr>Network Layer Re-Design</vt:lpstr>
      <vt:lpstr>SKV Push Down: Vertically distributed query</vt:lpstr>
      <vt:lpstr>Horizontal Distributed SQl Query</vt:lpstr>
      <vt:lpstr>Caching strategy on Tiered memory</vt:lpstr>
      <vt:lpstr>Technical Challenges (Recap)</vt:lpstr>
      <vt:lpstr>Questions for you</vt:lpstr>
      <vt:lpstr>PowerPoint Presentation</vt:lpstr>
      <vt:lpstr>Chogori Platform – Goals</vt:lpstr>
      <vt:lpstr>Chogori Platform – Design Principles</vt:lpstr>
      <vt:lpstr>Network &amp; Transport</vt:lpstr>
      <vt:lpstr>Network &amp; Transport</vt:lpstr>
      <vt:lpstr>Chogori RPC</vt:lpstr>
      <vt:lpstr>Chogori RPC</vt:lpstr>
      <vt:lpstr>Chogori RPC – “Payload”</vt:lpstr>
      <vt:lpstr>Distributed Transaction Tradeoffs</vt:lpstr>
      <vt:lpstr>Transaction Design Goals</vt:lpstr>
      <vt:lpstr>Time And Sequencing</vt:lpstr>
      <vt:lpstr>Global Architecture</vt:lpstr>
      <vt:lpstr>Maintaining immutable history with MVCC</vt:lpstr>
      <vt:lpstr>Transaction overview</vt:lpstr>
      <vt:lpstr>Push operation for conflict resolution</vt:lpstr>
      <vt:lpstr>Ending a transaction</vt:lpstr>
      <vt:lpstr>PowerPoint Presentation</vt:lpstr>
      <vt:lpstr>PowerPoint Presentation</vt:lpstr>
      <vt:lpstr>Data Auto-Migration for Schema Changes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DFV-Chogori Project A memory centric distributed transactional platform</dc:title>
  <cp:lastModifiedBy>Ivan Avramov</cp:lastModifiedBy>
  <cp:revision>34</cp:revision>
  <dcterms:modified xsi:type="dcterms:W3CDTF">2020-09-03T00:22:20Z</dcterms:modified>
</cp:coreProperties>
</file>